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7"/>
  </p:notesMasterIdLst>
  <p:sldIdLst>
    <p:sldId id="256" r:id="rId2"/>
    <p:sldId id="276" r:id="rId3"/>
    <p:sldId id="421" r:id="rId4"/>
    <p:sldId id="422" r:id="rId5"/>
    <p:sldId id="456" r:id="rId6"/>
    <p:sldId id="423" r:id="rId7"/>
    <p:sldId id="424" r:id="rId8"/>
    <p:sldId id="426" r:id="rId9"/>
    <p:sldId id="428" r:id="rId10"/>
    <p:sldId id="430" r:id="rId11"/>
    <p:sldId id="451" r:id="rId12"/>
    <p:sldId id="431" r:id="rId13"/>
    <p:sldId id="433" r:id="rId14"/>
    <p:sldId id="434" r:id="rId15"/>
    <p:sldId id="435" r:id="rId16"/>
    <p:sldId id="460" r:id="rId17"/>
    <p:sldId id="461" r:id="rId18"/>
    <p:sldId id="436" r:id="rId19"/>
    <p:sldId id="457" r:id="rId20"/>
    <p:sldId id="437" r:id="rId21"/>
    <p:sldId id="443" r:id="rId22"/>
    <p:sldId id="438" r:id="rId23"/>
    <p:sldId id="444" r:id="rId24"/>
    <p:sldId id="439" r:id="rId25"/>
    <p:sldId id="440" r:id="rId26"/>
    <p:sldId id="441" r:id="rId27"/>
    <p:sldId id="445" r:id="rId28"/>
    <p:sldId id="442" r:id="rId29"/>
    <p:sldId id="446" r:id="rId30"/>
    <p:sldId id="447" r:id="rId31"/>
    <p:sldId id="452" r:id="rId32"/>
    <p:sldId id="453" r:id="rId33"/>
    <p:sldId id="448" r:id="rId34"/>
    <p:sldId id="458" r:id="rId35"/>
    <p:sldId id="463" r:id="rId36"/>
    <p:sldId id="464" r:id="rId37"/>
    <p:sldId id="465" r:id="rId38"/>
    <p:sldId id="466" r:id="rId39"/>
    <p:sldId id="467" r:id="rId40"/>
    <p:sldId id="462" r:id="rId41"/>
    <p:sldId id="468" r:id="rId42"/>
    <p:sldId id="469" r:id="rId43"/>
    <p:sldId id="449" r:id="rId44"/>
    <p:sldId id="279" r:id="rId45"/>
    <p:sldId id="455" r:id="rId46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215FAD5-D8E3-4ADF-9F9C-2730947E0836}" v="130" dt="2021-09-23T11:14:58.350"/>
    <p1510:client id="{CF3C512B-D6FA-4778-B9BB-5869E4E7AB5F}" v="143" dt="2021-09-25T11:47:26.33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77805" autoAdjust="0"/>
  </p:normalViewPr>
  <p:slideViewPr>
    <p:cSldViewPr snapToGrid="0">
      <p:cViewPr varScale="1">
        <p:scale>
          <a:sx n="89" d="100"/>
          <a:sy n="89" d="100"/>
        </p:scale>
        <p:origin x="1011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microsoft.com/office/2015/10/relationships/revisionInfo" Target="revisionInfo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shish Anand" clId="Web-{C215FAD5-D8E3-4ADF-9F9C-2730947E0836}"/>
    <pc:docChg chg="modSld">
      <pc:chgData name="Ashish Anand" userId="" providerId="" clId="Web-{C215FAD5-D8E3-4ADF-9F9C-2730947E0836}" dt="2021-09-23T11:14:58.350" v="68"/>
      <pc:docMkLst>
        <pc:docMk/>
      </pc:docMkLst>
      <pc:sldChg chg="addSp delSp modSp">
        <pc:chgData name="Ashish Anand" userId="" providerId="" clId="Web-{C215FAD5-D8E3-4ADF-9F9C-2730947E0836}" dt="2021-09-23T11:14:58.350" v="68"/>
        <pc:sldMkLst>
          <pc:docMk/>
          <pc:sldMk cId="0" sldId="397"/>
        </pc:sldMkLst>
        <pc:spChg chg="add del mod">
          <ac:chgData name="Ashish Anand" userId="" providerId="" clId="Web-{C215FAD5-D8E3-4ADF-9F9C-2730947E0836}" dt="2021-09-23T11:14:58.350" v="68"/>
          <ac:spMkLst>
            <pc:docMk/>
            <pc:sldMk cId="0" sldId="397"/>
            <ac:spMk id="2" creationId="{FACC2181-55BB-4D68-B911-80F0A88D551A}"/>
          </ac:spMkLst>
        </pc:spChg>
      </pc:sldChg>
    </pc:docChg>
  </pc:docChgLst>
  <pc:docChgLst>
    <pc:chgData name="Ashish Anand" userId="0eoSxOB4K6gEauDvbzJFKrCanBkAno8WBZ8UV0yPzLg=" providerId="None" clId="Web-{CF3C512B-D6FA-4778-B9BB-5869E4E7AB5F}"/>
    <pc:docChg chg="modSld">
      <pc:chgData name="Ashish Anand" userId="0eoSxOB4K6gEauDvbzJFKrCanBkAno8WBZ8UV0yPzLg=" providerId="None" clId="Web-{CF3C512B-D6FA-4778-B9BB-5869E4E7AB5F}" dt="2021-09-25T11:47:26.165" v="72" actId="14100"/>
      <pc:docMkLst>
        <pc:docMk/>
      </pc:docMkLst>
      <pc:sldChg chg="addSp modSp">
        <pc:chgData name="Ashish Anand" userId="0eoSxOB4K6gEauDvbzJFKrCanBkAno8WBZ8UV0yPzLg=" providerId="None" clId="Web-{CF3C512B-D6FA-4778-B9BB-5869E4E7AB5F}" dt="2021-09-25T11:47:26.165" v="72" actId="14100"/>
        <pc:sldMkLst>
          <pc:docMk/>
          <pc:sldMk cId="0" sldId="397"/>
        </pc:sldMkLst>
        <pc:spChg chg="add mod">
          <ac:chgData name="Ashish Anand" userId="0eoSxOB4K6gEauDvbzJFKrCanBkAno8WBZ8UV0yPzLg=" providerId="None" clId="Web-{CF3C512B-D6FA-4778-B9BB-5869E4E7AB5F}" dt="2021-09-25T11:46:46.445" v="46" actId="20577"/>
          <ac:spMkLst>
            <pc:docMk/>
            <pc:sldMk cId="0" sldId="397"/>
            <ac:spMk id="2" creationId="{0C218850-9DDB-456E-8E6F-0449002B74FB}"/>
          </ac:spMkLst>
        </pc:spChg>
        <pc:spChg chg="add mod">
          <ac:chgData name="Ashish Anand" userId="0eoSxOB4K6gEauDvbzJFKrCanBkAno8WBZ8UV0yPzLg=" providerId="None" clId="Web-{CF3C512B-D6FA-4778-B9BB-5869E4E7AB5F}" dt="2021-09-25T11:47:26.165" v="72" actId="14100"/>
          <ac:spMkLst>
            <pc:docMk/>
            <pc:sldMk cId="0" sldId="397"/>
            <ac:spMk id="4" creationId="{FEB2ED06-F57C-43B2-90AB-4CCFF29D3312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A863A96-E4F9-4C6A-914A-1B7B5B757214}" type="doc">
      <dgm:prSet loTypeId="urn:microsoft.com/office/officeart/2005/8/layout/hProcess6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7DA8A346-95B5-470F-87B5-29EC6259B9CC}">
      <dgm:prSet phldrT="[Text]" custT="1"/>
      <dgm:spPr/>
      <dgm:t>
        <a:bodyPr/>
        <a:lstStyle/>
        <a:p>
          <a:r>
            <a:rPr lang="en-IN" sz="2000" dirty="0"/>
            <a:t>Statistical</a:t>
          </a:r>
        </a:p>
        <a:p>
          <a:r>
            <a:rPr lang="en-IN" sz="2000" dirty="0"/>
            <a:t>Models</a:t>
          </a:r>
          <a:endParaRPr lang="en-IN" sz="1200" dirty="0"/>
        </a:p>
      </dgm:t>
    </dgm:pt>
    <dgm:pt modelId="{A1846A5F-C85A-4ACE-89E5-CBBA76F78B59}" type="parTrans" cxnId="{4C49249E-D838-4D77-8922-C4CD16ED8A69}">
      <dgm:prSet/>
      <dgm:spPr/>
      <dgm:t>
        <a:bodyPr/>
        <a:lstStyle/>
        <a:p>
          <a:endParaRPr lang="en-IN"/>
        </a:p>
      </dgm:t>
    </dgm:pt>
    <dgm:pt modelId="{01EA6537-1803-4161-8E19-5520BBEEEDF4}" type="sibTrans" cxnId="{4C49249E-D838-4D77-8922-C4CD16ED8A69}">
      <dgm:prSet/>
      <dgm:spPr/>
      <dgm:t>
        <a:bodyPr/>
        <a:lstStyle/>
        <a:p>
          <a:endParaRPr lang="en-IN"/>
        </a:p>
      </dgm:t>
    </dgm:pt>
    <dgm:pt modelId="{F45938DC-B16B-4145-B47A-B0CE81F3C4A4}">
      <dgm:prSet phldrT="[Text]"/>
      <dgm:spPr/>
      <dgm:t>
        <a:bodyPr/>
        <a:lstStyle/>
        <a:p>
          <a:r>
            <a:rPr lang="en-IN" dirty="0"/>
            <a:t>Move LMs from rule/grammar-based models to data-driven models</a:t>
          </a:r>
        </a:p>
      </dgm:t>
    </dgm:pt>
    <dgm:pt modelId="{5756A5FB-4B75-40DA-8F0D-D1C6227F5CD0}" type="parTrans" cxnId="{EE40C038-D833-453C-9787-51854207E980}">
      <dgm:prSet/>
      <dgm:spPr/>
      <dgm:t>
        <a:bodyPr/>
        <a:lstStyle/>
        <a:p>
          <a:endParaRPr lang="en-IN"/>
        </a:p>
      </dgm:t>
    </dgm:pt>
    <dgm:pt modelId="{A9090662-FD93-4965-B2CE-EE2921B66598}" type="sibTrans" cxnId="{EE40C038-D833-453C-9787-51854207E980}">
      <dgm:prSet/>
      <dgm:spPr/>
      <dgm:t>
        <a:bodyPr/>
        <a:lstStyle/>
        <a:p>
          <a:endParaRPr lang="en-IN"/>
        </a:p>
      </dgm:t>
    </dgm:pt>
    <dgm:pt modelId="{F0C9CC0A-515E-49A9-A66F-502EBF27796A}">
      <dgm:prSet phldrT="[Text]"/>
      <dgm:spPr/>
      <dgm:t>
        <a:bodyPr/>
        <a:lstStyle/>
        <a:p>
          <a:r>
            <a:rPr lang="en-IN" dirty="0"/>
            <a:t>Probabilistic</a:t>
          </a:r>
        </a:p>
        <a:p>
          <a:r>
            <a:rPr lang="en-IN" dirty="0"/>
            <a:t>Neural Models</a:t>
          </a:r>
        </a:p>
      </dgm:t>
    </dgm:pt>
    <dgm:pt modelId="{9DA5EECB-5AB0-4C1D-B4C0-C451C5D17700}" type="parTrans" cxnId="{7497FB23-A980-4A07-974D-F8CF7D733E94}">
      <dgm:prSet/>
      <dgm:spPr/>
      <dgm:t>
        <a:bodyPr/>
        <a:lstStyle/>
        <a:p>
          <a:endParaRPr lang="en-IN"/>
        </a:p>
      </dgm:t>
    </dgm:pt>
    <dgm:pt modelId="{5195003E-9C72-4A90-98B9-CFD5200F7B70}" type="sibTrans" cxnId="{7497FB23-A980-4A07-974D-F8CF7D733E94}">
      <dgm:prSet/>
      <dgm:spPr/>
      <dgm:t>
        <a:bodyPr/>
        <a:lstStyle/>
        <a:p>
          <a:endParaRPr lang="en-IN"/>
        </a:p>
      </dgm:t>
    </dgm:pt>
    <dgm:pt modelId="{4AF9C35F-2EAD-4CF1-A4D8-22655C3C480E}">
      <dgm:prSet phldrT="[Text]"/>
      <dgm:spPr/>
      <dgm:t>
        <a:bodyPr/>
        <a:lstStyle/>
        <a:p>
          <a:r>
            <a:rPr lang="en-IN" dirty="0"/>
            <a:t>Increased context</a:t>
          </a:r>
        </a:p>
      </dgm:t>
    </dgm:pt>
    <dgm:pt modelId="{E7A9D5A6-8B2A-4B7F-93A5-C29C45C99566}" type="parTrans" cxnId="{14A76A2C-419A-4EC9-A390-A72FCCD23A79}">
      <dgm:prSet/>
      <dgm:spPr/>
      <dgm:t>
        <a:bodyPr/>
        <a:lstStyle/>
        <a:p>
          <a:endParaRPr lang="en-IN"/>
        </a:p>
      </dgm:t>
    </dgm:pt>
    <dgm:pt modelId="{9EE43C6B-4CE4-4B53-A501-109B6DCB1DA3}" type="sibTrans" cxnId="{14A76A2C-419A-4EC9-A390-A72FCCD23A79}">
      <dgm:prSet/>
      <dgm:spPr/>
      <dgm:t>
        <a:bodyPr/>
        <a:lstStyle/>
        <a:p>
          <a:endParaRPr lang="en-IN"/>
        </a:p>
      </dgm:t>
    </dgm:pt>
    <dgm:pt modelId="{1E341A40-8BE4-4C7A-9A15-064CD23AC56A}">
      <dgm:prSet phldrT="[Text]"/>
      <dgm:spPr/>
      <dgm:t>
        <a:bodyPr/>
        <a:lstStyle/>
        <a:p>
          <a:r>
            <a:rPr lang="en-IN" dirty="0"/>
            <a:t>Word Embedding</a:t>
          </a:r>
        </a:p>
      </dgm:t>
    </dgm:pt>
    <dgm:pt modelId="{0A6B2945-C435-4761-8DCA-F00BA1C3EA3D}" type="parTrans" cxnId="{FCB14711-4694-4BD4-8AAB-BDAC28931EFC}">
      <dgm:prSet/>
      <dgm:spPr/>
      <dgm:t>
        <a:bodyPr/>
        <a:lstStyle/>
        <a:p>
          <a:endParaRPr lang="en-IN"/>
        </a:p>
      </dgm:t>
    </dgm:pt>
    <dgm:pt modelId="{51C54547-B91B-4F4D-A73D-DB7D26FDFF57}" type="sibTrans" cxnId="{FCB14711-4694-4BD4-8AAB-BDAC28931EFC}">
      <dgm:prSet/>
      <dgm:spPr/>
      <dgm:t>
        <a:bodyPr/>
        <a:lstStyle/>
        <a:p>
          <a:endParaRPr lang="en-IN"/>
        </a:p>
      </dgm:t>
    </dgm:pt>
    <dgm:pt modelId="{9597EBFA-7358-405E-8408-31F0BFD71094}">
      <dgm:prSet phldrT="[Text]"/>
      <dgm:spPr/>
      <dgm:t>
        <a:bodyPr/>
        <a:lstStyle/>
        <a:p>
          <a:r>
            <a:rPr lang="en-IN" dirty="0"/>
            <a:t>Transformer</a:t>
          </a:r>
        </a:p>
        <a:p>
          <a:r>
            <a:rPr lang="en-IN" dirty="0"/>
            <a:t>PLMs</a:t>
          </a:r>
        </a:p>
      </dgm:t>
    </dgm:pt>
    <dgm:pt modelId="{925D1F7C-CF53-484B-BBEB-594CDE39086E}" type="parTrans" cxnId="{F4F5CCCF-CC62-499D-9318-86C21C698AF5}">
      <dgm:prSet/>
      <dgm:spPr/>
      <dgm:t>
        <a:bodyPr/>
        <a:lstStyle/>
        <a:p>
          <a:endParaRPr lang="en-IN"/>
        </a:p>
      </dgm:t>
    </dgm:pt>
    <dgm:pt modelId="{B4D0CDD9-5741-4868-A70E-9243C9AFF6A9}" type="sibTrans" cxnId="{F4F5CCCF-CC62-499D-9318-86C21C698AF5}">
      <dgm:prSet/>
      <dgm:spPr/>
      <dgm:t>
        <a:bodyPr/>
        <a:lstStyle/>
        <a:p>
          <a:endParaRPr lang="en-IN"/>
        </a:p>
      </dgm:t>
    </dgm:pt>
    <dgm:pt modelId="{6957C216-4263-4056-8916-57CEA688AABF}">
      <dgm:prSet phldrT="[Text]"/>
      <dgm:spPr/>
      <dgm:t>
        <a:bodyPr/>
        <a:lstStyle/>
        <a:p>
          <a:r>
            <a:rPr lang="en-IN" dirty="0"/>
            <a:t>Contextual Embedding</a:t>
          </a:r>
        </a:p>
      </dgm:t>
    </dgm:pt>
    <dgm:pt modelId="{FCC156BC-B335-441B-B212-4999E717773E}" type="parTrans" cxnId="{584DD48F-E03C-4146-93F0-795F556DC347}">
      <dgm:prSet/>
      <dgm:spPr/>
      <dgm:t>
        <a:bodyPr/>
        <a:lstStyle/>
        <a:p>
          <a:endParaRPr lang="en-IN"/>
        </a:p>
      </dgm:t>
    </dgm:pt>
    <dgm:pt modelId="{54561035-7505-4176-B559-0C461308E43C}" type="sibTrans" cxnId="{584DD48F-E03C-4146-93F0-795F556DC347}">
      <dgm:prSet/>
      <dgm:spPr/>
      <dgm:t>
        <a:bodyPr/>
        <a:lstStyle/>
        <a:p>
          <a:endParaRPr lang="en-IN"/>
        </a:p>
      </dgm:t>
    </dgm:pt>
    <dgm:pt modelId="{DCD8A881-80C9-4F69-BDD0-D51AB4F6B01D}">
      <dgm:prSet phldrT="[Text]"/>
      <dgm:spPr/>
      <dgm:t>
        <a:bodyPr/>
        <a:lstStyle/>
        <a:p>
          <a:r>
            <a:rPr lang="en-IN" dirty="0"/>
            <a:t>More generalized</a:t>
          </a:r>
        </a:p>
      </dgm:t>
    </dgm:pt>
    <dgm:pt modelId="{973194E9-BAB7-4B71-804F-38B0E650E300}" type="parTrans" cxnId="{D3E8B401-97B8-4544-B208-59C67738C76E}">
      <dgm:prSet/>
      <dgm:spPr/>
      <dgm:t>
        <a:bodyPr/>
        <a:lstStyle/>
        <a:p>
          <a:endParaRPr lang="en-IN"/>
        </a:p>
      </dgm:t>
    </dgm:pt>
    <dgm:pt modelId="{6B9C3646-97F4-4D66-A48E-D638412E3077}" type="sibTrans" cxnId="{D3E8B401-97B8-4544-B208-59C67738C76E}">
      <dgm:prSet/>
      <dgm:spPr/>
      <dgm:t>
        <a:bodyPr/>
        <a:lstStyle/>
        <a:p>
          <a:endParaRPr lang="en-IN"/>
        </a:p>
      </dgm:t>
    </dgm:pt>
    <dgm:pt modelId="{4C943B0D-1175-4483-9CBC-E5354DEF8569}">
      <dgm:prSet phldrT="[Text]"/>
      <dgm:spPr/>
      <dgm:t>
        <a:bodyPr/>
        <a:lstStyle/>
        <a:p>
          <a:r>
            <a:rPr lang="en-IN" dirty="0"/>
            <a:t>Multi-modality</a:t>
          </a:r>
        </a:p>
      </dgm:t>
    </dgm:pt>
    <dgm:pt modelId="{58FDCF34-51C1-49C5-B299-09B48B92B890}" type="parTrans" cxnId="{59B917C7-0B67-41C7-B0BC-EC0A481523A9}">
      <dgm:prSet/>
      <dgm:spPr/>
      <dgm:t>
        <a:bodyPr/>
        <a:lstStyle/>
        <a:p>
          <a:endParaRPr lang="en-US"/>
        </a:p>
      </dgm:t>
    </dgm:pt>
    <dgm:pt modelId="{E837325F-1DC0-41F9-AEB9-0CD06EEC699D}" type="sibTrans" cxnId="{59B917C7-0B67-41C7-B0BC-EC0A481523A9}">
      <dgm:prSet/>
      <dgm:spPr/>
      <dgm:t>
        <a:bodyPr/>
        <a:lstStyle/>
        <a:p>
          <a:endParaRPr lang="en-US"/>
        </a:p>
      </dgm:t>
    </dgm:pt>
    <dgm:pt modelId="{5482E53E-5FD7-4944-AFC1-E342C064FE9C}">
      <dgm:prSet phldrT="[Text]"/>
      <dgm:spPr/>
      <dgm:t>
        <a:bodyPr/>
        <a:lstStyle/>
        <a:p>
          <a:r>
            <a:rPr lang="en-IN" dirty="0"/>
            <a:t>Multi-Task</a:t>
          </a:r>
        </a:p>
      </dgm:t>
    </dgm:pt>
    <dgm:pt modelId="{3A7B9D93-B85E-4545-A521-793814172726}" type="parTrans" cxnId="{281EC251-B0E8-4CA9-B597-52DF0EA56900}">
      <dgm:prSet/>
      <dgm:spPr/>
      <dgm:t>
        <a:bodyPr/>
        <a:lstStyle/>
        <a:p>
          <a:endParaRPr lang="en-US"/>
        </a:p>
      </dgm:t>
    </dgm:pt>
    <dgm:pt modelId="{87A7BD51-2B83-4EB8-B128-F88D12A56883}" type="sibTrans" cxnId="{281EC251-B0E8-4CA9-B597-52DF0EA56900}">
      <dgm:prSet/>
      <dgm:spPr/>
      <dgm:t>
        <a:bodyPr/>
        <a:lstStyle/>
        <a:p>
          <a:endParaRPr lang="en-US"/>
        </a:p>
      </dgm:t>
    </dgm:pt>
    <dgm:pt modelId="{C01B4B37-D2F2-44F7-A7B5-EA4D27EF909A}" type="pres">
      <dgm:prSet presAssocID="{1A863A96-E4F9-4C6A-914A-1B7B5B757214}" presName="theList" presStyleCnt="0">
        <dgm:presLayoutVars>
          <dgm:dir/>
          <dgm:animLvl val="lvl"/>
          <dgm:resizeHandles val="exact"/>
        </dgm:presLayoutVars>
      </dgm:prSet>
      <dgm:spPr/>
    </dgm:pt>
    <dgm:pt modelId="{420FC311-BA78-4C50-9673-741DB6ED53D0}" type="pres">
      <dgm:prSet presAssocID="{7DA8A346-95B5-470F-87B5-29EC6259B9CC}" presName="compNode" presStyleCnt="0"/>
      <dgm:spPr/>
    </dgm:pt>
    <dgm:pt modelId="{60D5E34E-F316-4510-B5F2-16F05AF7B6E7}" type="pres">
      <dgm:prSet presAssocID="{7DA8A346-95B5-470F-87B5-29EC6259B9CC}" presName="noGeometry" presStyleCnt="0"/>
      <dgm:spPr/>
    </dgm:pt>
    <dgm:pt modelId="{FEE0A77F-6C68-40F0-B471-D12E0C023B0A}" type="pres">
      <dgm:prSet presAssocID="{7DA8A346-95B5-470F-87B5-29EC6259B9CC}" presName="childTextVisible" presStyleLbl="bgAccFollowNode1" presStyleIdx="0" presStyleCnt="3" custLinFactNeighborX="3279" custLinFactNeighborY="-469">
        <dgm:presLayoutVars>
          <dgm:bulletEnabled val="1"/>
        </dgm:presLayoutVars>
      </dgm:prSet>
      <dgm:spPr/>
    </dgm:pt>
    <dgm:pt modelId="{A23E376E-07FE-4E6B-AD72-EF15BB7E6F6E}" type="pres">
      <dgm:prSet presAssocID="{7DA8A346-95B5-470F-87B5-29EC6259B9CC}" presName="childTextHidden" presStyleLbl="bgAccFollowNode1" presStyleIdx="0" presStyleCnt="3"/>
      <dgm:spPr/>
    </dgm:pt>
    <dgm:pt modelId="{17F18854-569C-41B3-B230-39F6D9E8312F}" type="pres">
      <dgm:prSet presAssocID="{7DA8A346-95B5-470F-87B5-29EC6259B9CC}" presName="parentText" presStyleLbl="node1" presStyleIdx="0" presStyleCnt="3" custScaleX="110261" custScaleY="98596">
        <dgm:presLayoutVars>
          <dgm:chMax val="1"/>
          <dgm:bulletEnabled val="1"/>
        </dgm:presLayoutVars>
      </dgm:prSet>
      <dgm:spPr/>
    </dgm:pt>
    <dgm:pt modelId="{9EB544B1-C281-496E-B749-15D0DF8C6262}" type="pres">
      <dgm:prSet presAssocID="{7DA8A346-95B5-470F-87B5-29EC6259B9CC}" presName="aSpace" presStyleCnt="0"/>
      <dgm:spPr/>
    </dgm:pt>
    <dgm:pt modelId="{3B4A7774-E82C-4B99-B843-3804AADD6E9E}" type="pres">
      <dgm:prSet presAssocID="{F0C9CC0A-515E-49A9-A66F-502EBF27796A}" presName="compNode" presStyleCnt="0"/>
      <dgm:spPr/>
    </dgm:pt>
    <dgm:pt modelId="{45056183-D8F4-4C4C-B110-F2775E1235ED}" type="pres">
      <dgm:prSet presAssocID="{F0C9CC0A-515E-49A9-A66F-502EBF27796A}" presName="noGeometry" presStyleCnt="0"/>
      <dgm:spPr/>
    </dgm:pt>
    <dgm:pt modelId="{029DE5A6-1A5B-4DEA-8921-3C5F39C76F94}" type="pres">
      <dgm:prSet presAssocID="{F0C9CC0A-515E-49A9-A66F-502EBF27796A}" presName="childTextVisible" presStyleLbl="bgAccFollowNode1" presStyleIdx="1" presStyleCnt="3">
        <dgm:presLayoutVars>
          <dgm:bulletEnabled val="1"/>
        </dgm:presLayoutVars>
      </dgm:prSet>
      <dgm:spPr/>
    </dgm:pt>
    <dgm:pt modelId="{8A2DE4E3-0CE9-40BD-8E8B-708AB0203AA5}" type="pres">
      <dgm:prSet presAssocID="{F0C9CC0A-515E-49A9-A66F-502EBF27796A}" presName="childTextHidden" presStyleLbl="bgAccFollowNode1" presStyleIdx="1" presStyleCnt="3"/>
      <dgm:spPr/>
    </dgm:pt>
    <dgm:pt modelId="{798A1260-B4AB-4B6C-AFE4-5193197FD1EA}" type="pres">
      <dgm:prSet presAssocID="{F0C9CC0A-515E-49A9-A66F-502EBF27796A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8EFCD874-8843-4190-A8EE-9CC0D8E06A2E}" type="pres">
      <dgm:prSet presAssocID="{F0C9CC0A-515E-49A9-A66F-502EBF27796A}" presName="aSpace" presStyleCnt="0"/>
      <dgm:spPr/>
    </dgm:pt>
    <dgm:pt modelId="{4FBA5071-B597-4EBC-BAC5-7D0AFFB4F002}" type="pres">
      <dgm:prSet presAssocID="{9597EBFA-7358-405E-8408-31F0BFD71094}" presName="compNode" presStyleCnt="0"/>
      <dgm:spPr/>
    </dgm:pt>
    <dgm:pt modelId="{956390D3-193B-4A88-8105-6EEBA672387D}" type="pres">
      <dgm:prSet presAssocID="{9597EBFA-7358-405E-8408-31F0BFD71094}" presName="noGeometry" presStyleCnt="0"/>
      <dgm:spPr/>
    </dgm:pt>
    <dgm:pt modelId="{71FE0279-E1D1-4A85-A766-720A11E7A61B}" type="pres">
      <dgm:prSet presAssocID="{9597EBFA-7358-405E-8408-31F0BFD71094}" presName="childTextVisible" presStyleLbl="bgAccFollowNode1" presStyleIdx="2" presStyleCnt="3">
        <dgm:presLayoutVars>
          <dgm:bulletEnabled val="1"/>
        </dgm:presLayoutVars>
      </dgm:prSet>
      <dgm:spPr/>
    </dgm:pt>
    <dgm:pt modelId="{A70A50B2-5220-450B-BF86-87A44C4FFCD1}" type="pres">
      <dgm:prSet presAssocID="{9597EBFA-7358-405E-8408-31F0BFD71094}" presName="childTextHidden" presStyleLbl="bgAccFollowNode1" presStyleIdx="2" presStyleCnt="3"/>
      <dgm:spPr/>
    </dgm:pt>
    <dgm:pt modelId="{8E98600F-657D-4AD2-998F-43EDAA0987B9}" type="pres">
      <dgm:prSet presAssocID="{9597EBFA-7358-405E-8408-31F0BFD71094}" presName="parentText" presStyleLbl="node1" presStyleIdx="2" presStyleCnt="3">
        <dgm:presLayoutVars>
          <dgm:chMax val="1"/>
          <dgm:bulletEnabled val="1"/>
        </dgm:presLayoutVars>
      </dgm:prSet>
      <dgm:spPr/>
    </dgm:pt>
  </dgm:ptLst>
  <dgm:cxnLst>
    <dgm:cxn modelId="{D3E8B401-97B8-4544-B208-59C67738C76E}" srcId="{9597EBFA-7358-405E-8408-31F0BFD71094}" destId="{DCD8A881-80C9-4F69-BDD0-D51AB4F6B01D}" srcOrd="1" destOrd="0" parTransId="{973194E9-BAB7-4B71-804F-38B0E650E300}" sibTransId="{6B9C3646-97F4-4D66-A48E-D638412E3077}"/>
    <dgm:cxn modelId="{0ABDE602-4D85-4F8D-A752-DD409B6EF851}" type="presOf" srcId="{DCD8A881-80C9-4F69-BDD0-D51AB4F6B01D}" destId="{71FE0279-E1D1-4A85-A766-720A11E7A61B}" srcOrd="0" destOrd="1" presId="urn:microsoft.com/office/officeart/2005/8/layout/hProcess6"/>
    <dgm:cxn modelId="{BD018403-E49E-4FCE-B928-8D7308581D02}" type="presOf" srcId="{5482E53E-5FD7-4944-AFC1-E342C064FE9C}" destId="{A70A50B2-5220-450B-BF86-87A44C4FFCD1}" srcOrd="1" destOrd="3" presId="urn:microsoft.com/office/officeart/2005/8/layout/hProcess6"/>
    <dgm:cxn modelId="{FCB14711-4694-4BD4-8AAB-BDAC28931EFC}" srcId="{F0C9CC0A-515E-49A9-A66F-502EBF27796A}" destId="{1E341A40-8BE4-4C7A-9A15-064CD23AC56A}" srcOrd="1" destOrd="0" parTransId="{0A6B2945-C435-4761-8DCA-F00BA1C3EA3D}" sibTransId="{51C54547-B91B-4F4D-A73D-DB7D26FDFF57}"/>
    <dgm:cxn modelId="{7497FB23-A980-4A07-974D-F8CF7D733E94}" srcId="{1A863A96-E4F9-4C6A-914A-1B7B5B757214}" destId="{F0C9CC0A-515E-49A9-A66F-502EBF27796A}" srcOrd="1" destOrd="0" parTransId="{9DA5EECB-5AB0-4C1D-B4C0-C451C5D17700}" sibTransId="{5195003E-9C72-4A90-98B9-CFD5200F7B70}"/>
    <dgm:cxn modelId="{14A76A2C-419A-4EC9-A390-A72FCCD23A79}" srcId="{F0C9CC0A-515E-49A9-A66F-502EBF27796A}" destId="{4AF9C35F-2EAD-4CF1-A4D8-22655C3C480E}" srcOrd="0" destOrd="0" parTransId="{E7A9D5A6-8B2A-4B7F-93A5-C29C45C99566}" sibTransId="{9EE43C6B-4CE4-4B53-A501-109B6DCB1DA3}"/>
    <dgm:cxn modelId="{14BEF730-E23A-47FB-8ED7-3E14E0D3579E}" type="presOf" srcId="{6957C216-4263-4056-8916-57CEA688AABF}" destId="{71FE0279-E1D1-4A85-A766-720A11E7A61B}" srcOrd="0" destOrd="0" presId="urn:microsoft.com/office/officeart/2005/8/layout/hProcess6"/>
    <dgm:cxn modelId="{B15E6D36-ABE5-4B8C-97AD-144FB14AF8E8}" type="presOf" srcId="{1E341A40-8BE4-4C7A-9A15-064CD23AC56A}" destId="{8A2DE4E3-0CE9-40BD-8E8B-708AB0203AA5}" srcOrd="1" destOrd="1" presId="urn:microsoft.com/office/officeart/2005/8/layout/hProcess6"/>
    <dgm:cxn modelId="{EE40C038-D833-453C-9787-51854207E980}" srcId="{7DA8A346-95B5-470F-87B5-29EC6259B9CC}" destId="{F45938DC-B16B-4145-B47A-B0CE81F3C4A4}" srcOrd="0" destOrd="0" parTransId="{5756A5FB-4B75-40DA-8F0D-D1C6227F5CD0}" sibTransId="{A9090662-FD93-4965-B2CE-EE2921B66598}"/>
    <dgm:cxn modelId="{97003260-9646-498C-B992-8C8BE7FB7ADB}" type="presOf" srcId="{6957C216-4263-4056-8916-57CEA688AABF}" destId="{A70A50B2-5220-450B-BF86-87A44C4FFCD1}" srcOrd="1" destOrd="0" presId="urn:microsoft.com/office/officeart/2005/8/layout/hProcess6"/>
    <dgm:cxn modelId="{54E67861-864A-4B78-8C9E-C19D93EE3415}" type="presOf" srcId="{F45938DC-B16B-4145-B47A-B0CE81F3C4A4}" destId="{A23E376E-07FE-4E6B-AD72-EF15BB7E6F6E}" srcOrd="1" destOrd="0" presId="urn:microsoft.com/office/officeart/2005/8/layout/hProcess6"/>
    <dgm:cxn modelId="{B46C9770-64BD-4565-B61F-AE2B4E2A1A1B}" type="presOf" srcId="{1E341A40-8BE4-4C7A-9A15-064CD23AC56A}" destId="{029DE5A6-1A5B-4DEA-8921-3C5F39C76F94}" srcOrd="0" destOrd="1" presId="urn:microsoft.com/office/officeart/2005/8/layout/hProcess6"/>
    <dgm:cxn modelId="{281EC251-B0E8-4CA9-B597-52DF0EA56900}" srcId="{9597EBFA-7358-405E-8408-31F0BFD71094}" destId="{5482E53E-5FD7-4944-AFC1-E342C064FE9C}" srcOrd="3" destOrd="0" parTransId="{3A7B9D93-B85E-4545-A521-793814172726}" sibTransId="{87A7BD51-2B83-4EB8-B128-F88D12A56883}"/>
    <dgm:cxn modelId="{ECFDAD72-7E24-46A4-A8ED-7BF5734C1193}" type="presOf" srcId="{DCD8A881-80C9-4F69-BDD0-D51AB4F6B01D}" destId="{A70A50B2-5220-450B-BF86-87A44C4FFCD1}" srcOrd="1" destOrd="1" presId="urn:microsoft.com/office/officeart/2005/8/layout/hProcess6"/>
    <dgm:cxn modelId="{ADBD7B73-A457-4476-B274-BAB5934FEAD4}" type="presOf" srcId="{4C943B0D-1175-4483-9CBC-E5354DEF8569}" destId="{71FE0279-E1D1-4A85-A766-720A11E7A61B}" srcOrd="0" destOrd="2" presId="urn:microsoft.com/office/officeart/2005/8/layout/hProcess6"/>
    <dgm:cxn modelId="{920C1378-7167-446E-928F-FD318D27A5B6}" type="presOf" srcId="{4AF9C35F-2EAD-4CF1-A4D8-22655C3C480E}" destId="{8A2DE4E3-0CE9-40BD-8E8B-708AB0203AA5}" srcOrd="1" destOrd="0" presId="urn:microsoft.com/office/officeart/2005/8/layout/hProcess6"/>
    <dgm:cxn modelId="{66064A7A-B9FE-4866-80E1-CB93105BF681}" type="presOf" srcId="{7DA8A346-95B5-470F-87B5-29EC6259B9CC}" destId="{17F18854-569C-41B3-B230-39F6D9E8312F}" srcOrd="0" destOrd="0" presId="urn:microsoft.com/office/officeart/2005/8/layout/hProcess6"/>
    <dgm:cxn modelId="{119EAC7A-D75B-4984-94FB-EFBB15B8D201}" type="presOf" srcId="{F45938DC-B16B-4145-B47A-B0CE81F3C4A4}" destId="{FEE0A77F-6C68-40F0-B471-D12E0C023B0A}" srcOrd="0" destOrd="0" presId="urn:microsoft.com/office/officeart/2005/8/layout/hProcess6"/>
    <dgm:cxn modelId="{56375884-D536-464B-8FF3-675942E5FCF1}" type="presOf" srcId="{F0C9CC0A-515E-49A9-A66F-502EBF27796A}" destId="{798A1260-B4AB-4B6C-AFE4-5193197FD1EA}" srcOrd="0" destOrd="0" presId="urn:microsoft.com/office/officeart/2005/8/layout/hProcess6"/>
    <dgm:cxn modelId="{8E676F89-5419-4F8B-8419-0C2A981B96A8}" type="presOf" srcId="{5482E53E-5FD7-4944-AFC1-E342C064FE9C}" destId="{71FE0279-E1D1-4A85-A766-720A11E7A61B}" srcOrd="0" destOrd="3" presId="urn:microsoft.com/office/officeart/2005/8/layout/hProcess6"/>
    <dgm:cxn modelId="{584DD48F-E03C-4146-93F0-795F556DC347}" srcId="{9597EBFA-7358-405E-8408-31F0BFD71094}" destId="{6957C216-4263-4056-8916-57CEA688AABF}" srcOrd="0" destOrd="0" parTransId="{FCC156BC-B335-441B-B212-4999E717773E}" sibTransId="{54561035-7505-4176-B559-0C461308E43C}"/>
    <dgm:cxn modelId="{911C959D-7A6B-47AC-BAF3-B4B460A46DB8}" type="presOf" srcId="{4AF9C35F-2EAD-4CF1-A4D8-22655C3C480E}" destId="{029DE5A6-1A5B-4DEA-8921-3C5F39C76F94}" srcOrd="0" destOrd="0" presId="urn:microsoft.com/office/officeart/2005/8/layout/hProcess6"/>
    <dgm:cxn modelId="{4C49249E-D838-4D77-8922-C4CD16ED8A69}" srcId="{1A863A96-E4F9-4C6A-914A-1B7B5B757214}" destId="{7DA8A346-95B5-470F-87B5-29EC6259B9CC}" srcOrd="0" destOrd="0" parTransId="{A1846A5F-C85A-4ACE-89E5-CBBA76F78B59}" sibTransId="{01EA6537-1803-4161-8E19-5520BBEEEDF4}"/>
    <dgm:cxn modelId="{59B917C7-0B67-41C7-B0BC-EC0A481523A9}" srcId="{9597EBFA-7358-405E-8408-31F0BFD71094}" destId="{4C943B0D-1175-4483-9CBC-E5354DEF8569}" srcOrd="2" destOrd="0" parTransId="{58FDCF34-51C1-49C5-B299-09B48B92B890}" sibTransId="{E837325F-1DC0-41F9-AEB9-0CD06EEC699D}"/>
    <dgm:cxn modelId="{F4F5CCCF-CC62-499D-9318-86C21C698AF5}" srcId="{1A863A96-E4F9-4C6A-914A-1B7B5B757214}" destId="{9597EBFA-7358-405E-8408-31F0BFD71094}" srcOrd="2" destOrd="0" parTransId="{925D1F7C-CF53-484B-BBEB-594CDE39086E}" sibTransId="{B4D0CDD9-5741-4868-A70E-9243C9AFF6A9}"/>
    <dgm:cxn modelId="{8E4C8DE4-6940-4425-A2D6-F70D71A49088}" type="presOf" srcId="{4C943B0D-1175-4483-9CBC-E5354DEF8569}" destId="{A70A50B2-5220-450B-BF86-87A44C4FFCD1}" srcOrd="1" destOrd="2" presId="urn:microsoft.com/office/officeart/2005/8/layout/hProcess6"/>
    <dgm:cxn modelId="{859D84EA-1DF3-47D3-B26C-9550A7B6072F}" type="presOf" srcId="{1A863A96-E4F9-4C6A-914A-1B7B5B757214}" destId="{C01B4B37-D2F2-44F7-A7B5-EA4D27EF909A}" srcOrd="0" destOrd="0" presId="urn:microsoft.com/office/officeart/2005/8/layout/hProcess6"/>
    <dgm:cxn modelId="{58540AF1-695B-4266-917D-52B065880001}" type="presOf" srcId="{9597EBFA-7358-405E-8408-31F0BFD71094}" destId="{8E98600F-657D-4AD2-998F-43EDAA0987B9}" srcOrd="0" destOrd="0" presId="urn:microsoft.com/office/officeart/2005/8/layout/hProcess6"/>
    <dgm:cxn modelId="{1B725D28-28E6-48F6-9415-15F696A134EF}" type="presParOf" srcId="{C01B4B37-D2F2-44F7-A7B5-EA4D27EF909A}" destId="{420FC311-BA78-4C50-9673-741DB6ED53D0}" srcOrd="0" destOrd="0" presId="urn:microsoft.com/office/officeart/2005/8/layout/hProcess6"/>
    <dgm:cxn modelId="{CEEA5E83-F0F3-4484-ABED-9D16E2970D50}" type="presParOf" srcId="{420FC311-BA78-4C50-9673-741DB6ED53D0}" destId="{60D5E34E-F316-4510-B5F2-16F05AF7B6E7}" srcOrd="0" destOrd="0" presId="urn:microsoft.com/office/officeart/2005/8/layout/hProcess6"/>
    <dgm:cxn modelId="{9D2B8361-FF6D-4258-858A-0167D1C4CCEE}" type="presParOf" srcId="{420FC311-BA78-4C50-9673-741DB6ED53D0}" destId="{FEE0A77F-6C68-40F0-B471-D12E0C023B0A}" srcOrd="1" destOrd="0" presId="urn:microsoft.com/office/officeart/2005/8/layout/hProcess6"/>
    <dgm:cxn modelId="{4A62599D-15E1-481F-B01F-658E48F64213}" type="presParOf" srcId="{420FC311-BA78-4C50-9673-741DB6ED53D0}" destId="{A23E376E-07FE-4E6B-AD72-EF15BB7E6F6E}" srcOrd="2" destOrd="0" presId="urn:microsoft.com/office/officeart/2005/8/layout/hProcess6"/>
    <dgm:cxn modelId="{5A88572B-2116-47C1-86E4-F8206C683A03}" type="presParOf" srcId="{420FC311-BA78-4C50-9673-741DB6ED53D0}" destId="{17F18854-569C-41B3-B230-39F6D9E8312F}" srcOrd="3" destOrd="0" presId="urn:microsoft.com/office/officeart/2005/8/layout/hProcess6"/>
    <dgm:cxn modelId="{6069BF9F-83CD-4EA9-ACA7-575498044CD8}" type="presParOf" srcId="{C01B4B37-D2F2-44F7-A7B5-EA4D27EF909A}" destId="{9EB544B1-C281-496E-B749-15D0DF8C6262}" srcOrd="1" destOrd="0" presId="urn:microsoft.com/office/officeart/2005/8/layout/hProcess6"/>
    <dgm:cxn modelId="{CEEB0189-FECC-40D9-AE3C-69FB04D0E2DB}" type="presParOf" srcId="{C01B4B37-D2F2-44F7-A7B5-EA4D27EF909A}" destId="{3B4A7774-E82C-4B99-B843-3804AADD6E9E}" srcOrd="2" destOrd="0" presId="urn:microsoft.com/office/officeart/2005/8/layout/hProcess6"/>
    <dgm:cxn modelId="{B10560D0-A1A3-4D0B-B696-E2AE5B617D9F}" type="presParOf" srcId="{3B4A7774-E82C-4B99-B843-3804AADD6E9E}" destId="{45056183-D8F4-4C4C-B110-F2775E1235ED}" srcOrd="0" destOrd="0" presId="urn:microsoft.com/office/officeart/2005/8/layout/hProcess6"/>
    <dgm:cxn modelId="{64F2EBD9-9826-4AFA-B0B0-22A16A35638C}" type="presParOf" srcId="{3B4A7774-E82C-4B99-B843-3804AADD6E9E}" destId="{029DE5A6-1A5B-4DEA-8921-3C5F39C76F94}" srcOrd="1" destOrd="0" presId="urn:microsoft.com/office/officeart/2005/8/layout/hProcess6"/>
    <dgm:cxn modelId="{98EA46B7-32FF-4712-83E7-4DF55F7A1FFA}" type="presParOf" srcId="{3B4A7774-E82C-4B99-B843-3804AADD6E9E}" destId="{8A2DE4E3-0CE9-40BD-8E8B-708AB0203AA5}" srcOrd="2" destOrd="0" presId="urn:microsoft.com/office/officeart/2005/8/layout/hProcess6"/>
    <dgm:cxn modelId="{DA6C9A33-9F2D-434E-9449-88E8DC1EE0B9}" type="presParOf" srcId="{3B4A7774-E82C-4B99-B843-3804AADD6E9E}" destId="{798A1260-B4AB-4B6C-AFE4-5193197FD1EA}" srcOrd="3" destOrd="0" presId="urn:microsoft.com/office/officeart/2005/8/layout/hProcess6"/>
    <dgm:cxn modelId="{72B3ED69-77F2-4E31-B47B-BBDB85264A3D}" type="presParOf" srcId="{C01B4B37-D2F2-44F7-A7B5-EA4D27EF909A}" destId="{8EFCD874-8843-4190-A8EE-9CC0D8E06A2E}" srcOrd="3" destOrd="0" presId="urn:microsoft.com/office/officeart/2005/8/layout/hProcess6"/>
    <dgm:cxn modelId="{1165E937-7698-4642-9F67-37D68DE25B30}" type="presParOf" srcId="{C01B4B37-D2F2-44F7-A7B5-EA4D27EF909A}" destId="{4FBA5071-B597-4EBC-BAC5-7D0AFFB4F002}" srcOrd="4" destOrd="0" presId="urn:microsoft.com/office/officeart/2005/8/layout/hProcess6"/>
    <dgm:cxn modelId="{71E66A3F-F07C-4C02-A698-F9A4A85A1A82}" type="presParOf" srcId="{4FBA5071-B597-4EBC-BAC5-7D0AFFB4F002}" destId="{956390D3-193B-4A88-8105-6EEBA672387D}" srcOrd="0" destOrd="0" presId="urn:microsoft.com/office/officeart/2005/8/layout/hProcess6"/>
    <dgm:cxn modelId="{94C676C9-85F9-4344-941A-51874C76A47D}" type="presParOf" srcId="{4FBA5071-B597-4EBC-BAC5-7D0AFFB4F002}" destId="{71FE0279-E1D1-4A85-A766-720A11E7A61B}" srcOrd="1" destOrd="0" presId="urn:microsoft.com/office/officeart/2005/8/layout/hProcess6"/>
    <dgm:cxn modelId="{02891079-70AD-4F10-BB67-FF8A8E4F52BC}" type="presParOf" srcId="{4FBA5071-B597-4EBC-BAC5-7D0AFFB4F002}" destId="{A70A50B2-5220-450B-BF86-87A44C4FFCD1}" srcOrd="2" destOrd="0" presId="urn:microsoft.com/office/officeart/2005/8/layout/hProcess6"/>
    <dgm:cxn modelId="{8593F5C2-912F-474E-9DFD-5D211A3DF237}" type="presParOf" srcId="{4FBA5071-B597-4EBC-BAC5-7D0AFFB4F002}" destId="{8E98600F-657D-4AD2-998F-43EDAA0987B9}" srcOrd="3" destOrd="0" presId="urn:microsoft.com/office/officeart/2005/8/layout/hProcess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EE0A77F-6C68-40F0-B471-D12E0C023B0A}">
      <dsp:nvSpPr>
        <dsp:cNvPr id="0" name=""/>
        <dsp:cNvSpPr/>
      </dsp:nvSpPr>
      <dsp:spPr>
        <a:xfrm>
          <a:off x="927906" y="1055253"/>
          <a:ext cx="2999674" cy="2622092"/>
        </a:xfrm>
        <a:prstGeom prst="rightArrow">
          <a:avLst>
            <a:gd name="adj1" fmla="val 70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3180" tIns="10795" rIns="21590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kern="1200" dirty="0"/>
            <a:t>Move LMs from rule/grammar-based models to data-driven models</a:t>
          </a:r>
        </a:p>
      </dsp:txBody>
      <dsp:txXfrm>
        <a:off x="1677824" y="1448567"/>
        <a:ext cx="1462341" cy="1835464"/>
      </dsp:txXfrm>
    </dsp:sp>
    <dsp:sp modelId="{17F18854-569C-41B3-B230-39F6D9E8312F}">
      <dsp:nvSpPr>
        <dsp:cNvPr id="0" name=""/>
        <dsp:cNvSpPr/>
      </dsp:nvSpPr>
      <dsp:spPr>
        <a:xfrm>
          <a:off x="2679" y="1639207"/>
          <a:ext cx="1653735" cy="147877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/>
            <a:t>Statistical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/>
            <a:t>Models</a:t>
          </a:r>
          <a:endParaRPr lang="en-IN" sz="1200" kern="1200" dirty="0"/>
        </a:p>
      </dsp:txBody>
      <dsp:txXfrm>
        <a:off x="244863" y="1855769"/>
        <a:ext cx="1169367" cy="1045655"/>
      </dsp:txXfrm>
    </dsp:sp>
    <dsp:sp modelId="{029DE5A6-1A5B-4DEA-8921-3C5F39C76F94}">
      <dsp:nvSpPr>
        <dsp:cNvPr id="0" name=""/>
        <dsp:cNvSpPr/>
      </dsp:nvSpPr>
      <dsp:spPr>
        <a:xfrm>
          <a:off x="4766619" y="1067551"/>
          <a:ext cx="2999674" cy="2622092"/>
        </a:xfrm>
        <a:prstGeom prst="rightArrow">
          <a:avLst>
            <a:gd name="adj1" fmla="val 70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3180" tIns="10795" rIns="21590" bIns="10795" numCol="1" spcCol="1270" anchor="ctr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700" kern="1200" dirty="0"/>
            <a:t>Increased context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700" kern="1200" dirty="0"/>
            <a:t>Word Embedding</a:t>
          </a:r>
        </a:p>
      </dsp:txBody>
      <dsp:txXfrm>
        <a:off x="5516537" y="1460865"/>
        <a:ext cx="1462341" cy="1835464"/>
      </dsp:txXfrm>
    </dsp:sp>
    <dsp:sp modelId="{798A1260-B4AB-4B6C-AFE4-5193197FD1EA}">
      <dsp:nvSpPr>
        <dsp:cNvPr id="0" name=""/>
        <dsp:cNvSpPr/>
      </dsp:nvSpPr>
      <dsp:spPr>
        <a:xfrm>
          <a:off x="4016700" y="1628678"/>
          <a:ext cx="1499837" cy="149983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 dirty="0"/>
            <a:t>Probabilistic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 dirty="0"/>
            <a:t>Neural Models</a:t>
          </a:r>
        </a:p>
      </dsp:txBody>
      <dsp:txXfrm>
        <a:off x="4236346" y="1848324"/>
        <a:ext cx="1060545" cy="1060545"/>
      </dsp:txXfrm>
    </dsp:sp>
    <dsp:sp modelId="{71FE0279-E1D1-4A85-A766-720A11E7A61B}">
      <dsp:nvSpPr>
        <dsp:cNvPr id="0" name=""/>
        <dsp:cNvSpPr/>
      </dsp:nvSpPr>
      <dsp:spPr>
        <a:xfrm>
          <a:off x="8703691" y="1067551"/>
          <a:ext cx="2999674" cy="2622092"/>
        </a:xfrm>
        <a:prstGeom prst="rightArrow">
          <a:avLst>
            <a:gd name="adj1" fmla="val 70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3180" tIns="10795" rIns="21590" bIns="10795" numCol="1" spcCol="1270" anchor="ctr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700" kern="1200" dirty="0"/>
            <a:t>Contextual Embedding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700" kern="1200" dirty="0"/>
            <a:t>More generalized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700" kern="1200" dirty="0"/>
            <a:t>Multi-modality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700" kern="1200" dirty="0"/>
            <a:t>Multi-Task</a:t>
          </a:r>
        </a:p>
      </dsp:txBody>
      <dsp:txXfrm>
        <a:off x="9453609" y="1460865"/>
        <a:ext cx="1462341" cy="1835464"/>
      </dsp:txXfrm>
    </dsp:sp>
    <dsp:sp modelId="{8E98600F-657D-4AD2-998F-43EDAA0987B9}">
      <dsp:nvSpPr>
        <dsp:cNvPr id="0" name=""/>
        <dsp:cNvSpPr/>
      </dsp:nvSpPr>
      <dsp:spPr>
        <a:xfrm>
          <a:off x="7953772" y="1628678"/>
          <a:ext cx="1499837" cy="149983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 dirty="0"/>
            <a:t>Transformer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 dirty="0"/>
            <a:t>PLMs</a:t>
          </a:r>
        </a:p>
      </dsp:txBody>
      <dsp:txXfrm>
        <a:off x="8173418" y="1848324"/>
        <a:ext cx="1060545" cy="106054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6">
  <dgm:title val=""/>
  <dgm:desc val=""/>
  <dgm:catLst>
    <dgm:cat type="process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L"/>
          <dgm:param type="nodeHorzAlign" val="l"/>
        </dgm:alg>
      </dgm:if>
      <dgm:else name="Name2">
        <dgm:alg type="lin">
          <dgm:param type="linDir" val="from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refFor="ch" refForName="compNode" fact="0.7"/>
      <dgm:constr type="ctrY" for="ch" forName="compNode" refType="h" fact="0.5"/>
      <dgm:constr type="w" for="ch" forName="aSpace" refType="w" fact="0.05"/>
      <dgm:constr type="primFontSz" for="des" forName="childTextHidden" op="equ" val="65"/>
      <dgm:constr type="primFontSz" for="des" forName="parentText" op="equ"/>
    </dgm:constrLst>
    <dgm:ruleLst/>
    <dgm:forEach name="aNodeForEach" axis="ch" ptType="node">
      <dgm:layoutNode name="compNode">
        <dgm:alg type="composite">
          <dgm:param type="ar" val="1.43"/>
        </dgm:alg>
        <dgm:shape xmlns:r="http://schemas.openxmlformats.org/officeDocument/2006/relationships" r:blip="">
          <dgm:adjLst/>
        </dgm:shape>
        <dgm:presOf/>
        <dgm:choose name="Name3">
          <dgm:if name="Name4" func="var" arg="dir" op="equ" val="norm">
            <dgm:constrLst>
              <dgm:constr type="w" for="ch" forName="childTextVisible" refType="w" fact="0.8"/>
              <dgm:constr type="h" for="ch" forName="childTextVisible" refType="h"/>
              <dgm:constr type="r" for="ch" forName="childTextVisible" refType="w"/>
              <dgm:constr type="w" for="ch" forName="childTextHidden" refType="w" fact="0.6"/>
              <dgm:constr type="h" for="ch" forName="childTextHidden" refType="h"/>
              <dgm:constr type="r" for="ch" forName="childTextHidden" refType="w"/>
              <dgm:constr type="l" for="ch" forName="parentText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if>
          <dgm:else name="Name5">
            <dgm:constrLst>
              <dgm:constr type="w" for="ch" forName="childTextVisible" refType="w" fact="0.8"/>
              <dgm:constr type="h" for="ch" forName="childTextVisible" refType="h"/>
              <dgm:constr type="l" for="ch" forName="childTextVisible"/>
              <dgm:constr type="w" for="ch" forName="childTextHidden" refType="w" fact="0.6"/>
              <dgm:constr type="h" for="ch" forName="childTextHidden" refType="h"/>
              <dgm:constr type="l" for="ch" forName="childTextHidden"/>
              <dgm:constr type="r" for="ch" forName="parentText" refType="w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else>
        </dgm:choose>
        <dgm:ruleLst/>
        <dgm:layoutNode name="noGeometry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childTextVisible" styleLbl="bgAccFollowNode1">
          <dgm:varLst>
            <dgm:bulletEnabled val="1"/>
          </dgm:varLst>
          <dgm:alg type="sp"/>
          <dgm:choose name="Name6">
            <dgm:if name="Name7" func="var" arg="dir" op="equ" val="norm">
              <dgm:shape xmlns:r="http://schemas.openxmlformats.org/officeDocument/2006/relationships" type="rightArrow" r:blip="">
                <dgm:adjLst>
                  <dgm:adj idx="1" val="0.7"/>
                  <dgm:adj idx="2" val="0.5"/>
                </dgm:adjLst>
              </dgm:shape>
            </dgm:if>
            <dgm:else name="Name8">
              <dgm:shape xmlns:r="http://schemas.openxmlformats.org/officeDocument/2006/relationships" type="leftArrow" r:blip="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/>
          <dgm:ruleLst/>
        </dgm:layoutNode>
        <dgm:layoutNode name="childTextHidden" styleLbl="bgAccFollowNode1">
          <dgm:choose name="Name9">
            <dgm:if name="Name10" axis="des followSib" ptType="node node" st="1 1" cnt="1 0" func="cnt" op="gte" val="1">
              <dgm:alg type="tx">
                <dgm:param type="stBulletLvl" val="1"/>
                <dgm:param type="txAnchorVertCh" val="mid"/>
              </dgm:alg>
            </dgm:if>
            <dgm:else name="Name11">
              <dgm:alg type="tx">
                <dgm:param type="stBulletLvl" val="2"/>
                <dgm:param type="txAnchorVertCh" val="mid"/>
              </dgm:alg>
            </dgm:else>
          </dgm:choose>
          <dgm:choose name="Name12">
            <dgm:if name="Name13" func="var" arg="dir" op="equ" val="norm">
              <dgm:shape xmlns:r="http://schemas.openxmlformats.org/officeDocument/2006/relationships" type="rightArrow" r:blip="" hideGeom="1">
                <dgm:adjLst>
                  <dgm:adj idx="1" val="0.7"/>
                  <dgm:adj idx="2" val="0.5"/>
                </dgm:adjLst>
              </dgm:shape>
            </dgm:if>
            <dgm:else name="Name14">
              <dgm:shape xmlns:r="http://schemas.openxmlformats.org/officeDocument/2006/relationships" type="leftArrow" r:blip="" hideGeom="1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rMarg" refType="primFontSz" fact="0.1"/>
            <dgm:constr type="lMarg" refType="primFontSz" fact="0.2"/>
          </dgm:constrLst>
          <dgm:ruleLst>
            <dgm:rule type="primFontSz" val="5" fact="NaN" max="NaN"/>
          </dgm:ruleLst>
        </dgm:layoutNode>
        <dgm:layoutNode name="parentText" styleLbl="node1">
          <dgm:varLst>
            <dgm:chMax val="1"/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primFontSz" val="65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choose name="Name15">
        <dgm:if name="Name16" axis="self" ptType="node" func="revPos" op="gte" val="2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BABC33A-A2B5-4F68-9262-0427766439F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943216B-9EA1-4AA2-9D58-ABDAAD1D84CC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4A20BE4B-A64D-4931-8418-10A8F1737A88}" type="datetimeFigureOut">
              <a:rPr lang="en-US"/>
              <a:pPr>
                <a:defRPr/>
              </a:pPr>
              <a:t>1/10/2025</a:t>
            </a:fld>
            <a:endParaRPr 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F6630393-2C57-456E-A626-92544AD62B8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14F1FD72-7062-41BC-802F-1751D5F2B95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B2AD35-1627-4B2B-98EE-D46F734D782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E547CD-A953-4385-B3ED-D5C0CCB7699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C7D21C3F-0AE0-4BA6-A72B-8299B32B650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7D21C3F-0AE0-4BA6-A72B-8299B32B6506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5120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lide Image Placeholder 1">
            <a:extLst>
              <a:ext uri="{FF2B5EF4-FFF2-40B4-BE49-F238E27FC236}">
                <a16:creationId xmlns:a16="http://schemas.microsoft.com/office/drawing/2014/main" id="{C6912EA1-1989-4507-A813-3E8F0E0D6F50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5" name="Notes Placeholder 2">
            <a:extLst>
              <a:ext uri="{FF2B5EF4-FFF2-40B4-BE49-F238E27FC236}">
                <a16:creationId xmlns:a16="http://schemas.microsoft.com/office/drawing/2014/main" id="{B9F056D5-D27E-43A5-A84B-F050BE950D9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en-US" dirty="0"/>
              <a:t>Paradigm Shift : Only being a Language Model to Language Model and Embedding to being a pre-trained or foundation model for all NLP tasks</a:t>
            </a:r>
          </a:p>
        </p:txBody>
      </p:sp>
      <p:sp>
        <p:nvSpPr>
          <p:cNvPr id="8196" name="Slide Number Placeholder 3">
            <a:extLst>
              <a:ext uri="{FF2B5EF4-FFF2-40B4-BE49-F238E27FC236}">
                <a16:creationId xmlns:a16="http://schemas.microsoft.com/office/drawing/2014/main" id="{8218BA65-506E-423C-A3F9-05E368935A1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BFDD239F-A4DF-434D-806F-F07E58C40979}" type="slidenum">
              <a:rPr lang="en-US" altLang="en-US" smtClean="0"/>
              <a:pPr/>
              <a:t>2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CCAA10D-C6C7-41E7-B534-223C3186D423}"/>
              </a:ext>
            </a:extLst>
          </p:cNvPr>
          <p:cNvSpPr>
            <a:spLocks noChangeAspect="1"/>
          </p:cNvSpPr>
          <p:nvPr/>
        </p:nvSpPr>
        <p:spPr>
          <a:xfrm>
            <a:off x="231775" y="244475"/>
            <a:ext cx="11723688" cy="6376988"/>
          </a:xfrm>
          <a:prstGeom prst="rect">
            <a:avLst/>
          </a:prstGeom>
          <a:noFill/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64B46E4-6573-4510-9A50-021E7B667E81}"/>
              </a:ext>
            </a:extLst>
          </p:cNvPr>
          <p:cNvCxnSpPr/>
          <p:nvPr/>
        </p:nvCxnSpPr>
        <p:spPr>
          <a:xfrm>
            <a:off x="1978025" y="3733800"/>
            <a:ext cx="8229600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rgbClr val="C00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rgbClr val="0070C0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91287C04-5F62-4563-81B7-3CD2190525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43000" y="6224588"/>
            <a:ext cx="2328863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12B3EFBC-0A20-42F0-8AC7-693F005CB2A6}" type="datetimeFigureOut">
              <a:rPr lang="en-US"/>
              <a:pPr>
                <a:defRPr/>
              </a:pPr>
              <a:t>1/10/2025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A454A96A-6090-40E1-84DA-4759972DC8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49700" y="6224588"/>
            <a:ext cx="4716463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E9F3DF01-2C5B-4F97-A7F5-4162DAA17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9738" y="6224588"/>
            <a:ext cx="1706562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239E4920-CAF5-4744-9D8C-4D563CD839D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8171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4A6CB5-ED6F-4710-9842-B37191EDAF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43000" y="6224588"/>
            <a:ext cx="2328863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9ED41AF-DD2A-4132-A28B-ACB1A18A459B}" type="datetimeFigureOut">
              <a:rPr lang="en-US"/>
              <a:pPr>
                <a:defRPr/>
              </a:pPr>
              <a:t>1/10/2025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F863F1-AC1B-4243-A1DA-A60F5206A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49700" y="6224588"/>
            <a:ext cx="4716463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654ED7-FBAB-46D3-8C8C-12B251BB01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9738" y="6224588"/>
            <a:ext cx="1706562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43344CF-C701-4B99-8E17-BA222890BD1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4719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ECB440-BBCE-405B-920E-00DEE36091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43000" y="6224588"/>
            <a:ext cx="2328863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65EE953-9555-4541-A23D-6AA4224EBACD}" type="datetimeFigureOut">
              <a:rPr lang="en-US"/>
              <a:pPr>
                <a:defRPr/>
              </a:pPr>
              <a:t>1/10/2025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05EFC8-8AAE-40FF-9480-392B81A800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49700" y="6224588"/>
            <a:ext cx="4716463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CB4814-6192-4483-BC80-E06EA3896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9738" y="6224588"/>
            <a:ext cx="1706562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247B83C-1C79-4BA3-BB5E-5E07E1EAD3D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733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1109880" y="882360"/>
            <a:ext cx="9966600" cy="29257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4400" b="0" strike="noStrike" spc="-1">
              <a:solidFill>
                <a:srgbClr val="000000"/>
              </a:solidFill>
              <a:latin typeface="Corbe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9133835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AD436-9A59-4571-96F3-830ECD95B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58882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33" y="5770"/>
            <a:ext cx="12183367" cy="118468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800">
                <a:solidFill>
                  <a:srgbClr val="C00000"/>
                </a:solidFill>
              </a:defRPr>
            </a:lvl1pPr>
            <a:lvl2pPr>
              <a:defRPr sz="2200"/>
            </a:lvl2pPr>
            <a:lvl3pPr>
              <a:defRPr>
                <a:solidFill>
                  <a:srgbClr val="00B050"/>
                </a:solidFill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905614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73DE6FA-5DC8-42E5-B79D-AA5D0A903B15}"/>
              </a:ext>
            </a:extLst>
          </p:cNvPr>
          <p:cNvCxnSpPr/>
          <p:nvPr/>
        </p:nvCxnSpPr>
        <p:spPr>
          <a:xfrm>
            <a:off x="1981200" y="4021138"/>
            <a:ext cx="82296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7200" b="0" cap="all" baseline="0">
                <a:solidFill>
                  <a:srgbClr val="C00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rgbClr val="0070C0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8FA0FBE3-5A97-4D0C-B600-AC95397914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43000" y="6224588"/>
            <a:ext cx="2328863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328932F-6515-4E40-898B-7E22A609B073}" type="datetimeFigureOut">
              <a:rPr lang="en-US"/>
              <a:pPr>
                <a:defRPr/>
              </a:pPr>
              <a:t>1/10/2025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0C8B5A9D-E515-4FBF-9838-E9D047F64D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49700" y="6224588"/>
            <a:ext cx="4716463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25EC3EB9-5DD1-4DFB-B48A-F2DC39A108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9738" y="6224588"/>
            <a:ext cx="1706562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4DDBBB-A5BC-4B3B-A4AC-4CF94614198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6646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/>
          <a:lstStyle>
            <a:lvl1pPr>
              <a:defRPr sz="2200">
                <a:solidFill>
                  <a:srgbClr val="0070C0"/>
                </a:solidFill>
              </a:defRPr>
            </a:lvl1pPr>
            <a:lvl2pPr>
              <a:defRPr sz="2000"/>
            </a:lvl2pPr>
            <a:lvl3pPr>
              <a:defRPr sz="1800">
                <a:solidFill>
                  <a:srgbClr val="0070C0"/>
                </a:solidFill>
              </a:defRPr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/>
          <a:lstStyle>
            <a:lvl1pPr>
              <a:defRPr sz="2200">
                <a:solidFill>
                  <a:srgbClr val="0070C0"/>
                </a:solidFill>
              </a:defRPr>
            </a:lvl1pPr>
            <a:lvl2pPr>
              <a:defRPr sz="2000"/>
            </a:lvl2pPr>
            <a:lvl3pPr>
              <a:defRPr sz="1800">
                <a:solidFill>
                  <a:srgbClr val="0070C0"/>
                </a:solidFill>
              </a:defRPr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FAFE2896-4BB3-47C2-B05D-387914A4E71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43000" y="6224588"/>
            <a:ext cx="2328863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B655438-33AB-48F3-ADFA-9511DEAE4421}" type="datetimeFigureOut">
              <a:rPr lang="en-US"/>
              <a:pPr>
                <a:defRPr/>
              </a:pPr>
              <a:t>1/10/2025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2198D21D-43B6-4C6D-AFD8-84918949FF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49700" y="6224588"/>
            <a:ext cx="4716463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95053C4A-C027-4C7F-B62B-7303FA996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9738" y="6224588"/>
            <a:ext cx="1706562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92656E1-7F29-4B32-83C9-A8167F18618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8029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7C02D5FE-5996-4A7E-83E5-E13003676EC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43000" y="6224588"/>
            <a:ext cx="2328863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1352D72-B7D8-4789-B63F-5F790A1BE59E}" type="datetimeFigureOut">
              <a:rPr lang="en-US"/>
              <a:pPr>
                <a:defRPr/>
              </a:pPr>
              <a:t>1/10/2025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9369284F-8F33-4B54-9191-B684A2C5EE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49700" y="6224588"/>
            <a:ext cx="4716463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AB241528-93BB-4B8D-8262-9AB390765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9738" y="6224588"/>
            <a:ext cx="1706562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CA8C95D-0528-4440-8D64-0FEBC31ECA1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0704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0C8559C6-5A7F-477A-92DE-7A731660313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43000" y="6224588"/>
            <a:ext cx="2328863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A1541DC-C5F5-4E6B-9510-DCBD6C1368A2}" type="datetimeFigureOut">
              <a:rPr lang="en-US"/>
              <a:pPr>
                <a:defRPr/>
              </a:pPr>
              <a:t>1/10/2025</a:t>
            </a:fld>
            <a:endParaRPr 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6516A1EC-8AEB-4D79-B86D-92C0B19B35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49700" y="6224588"/>
            <a:ext cx="4716463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1A38024D-2902-48E5-93E7-3712FDFED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9738" y="6224588"/>
            <a:ext cx="1706562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141DD9E-99BF-41B1-AB2C-FC5D1722235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615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E0296DBE-210F-4AF5-80D7-1DF4D8FFC4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43000" y="6224588"/>
            <a:ext cx="2328863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6CFD7D6-C140-490F-AB52-5A264A44B97C}" type="datetimeFigureOut">
              <a:rPr lang="en-US"/>
              <a:pPr>
                <a:defRPr/>
              </a:pPr>
              <a:t>1/10/2025</a:t>
            </a:fld>
            <a:endParaRPr 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9320894B-3911-44FD-BF39-BEDAF718C8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49700" y="6224588"/>
            <a:ext cx="4716463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F605AA93-8C98-4B7F-963A-36866AC2EA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9738" y="6224588"/>
            <a:ext cx="1706562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3FE1CF4-67ED-4756-9AA4-CF5FDD228AF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1853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6A24E8D3-8AA8-4DD3-83C6-CA3ACDD489E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43000" y="6224588"/>
            <a:ext cx="2328863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0AC7A98-C855-4FF3-8375-AF4005A8ACC9}" type="datetimeFigureOut">
              <a:rPr lang="en-US"/>
              <a:pPr>
                <a:defRPr/>
              </a:pPr>
              <a:t>1/10/2025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4852E000-D88B-4D61-8DBA-792CF2D269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49700" y="6224588"/>
            <a:ext cx="4716463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8729607C-6480-4F85-9F92-BB2B3EC04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9738" y="6224588"/>
            <a:ext cx="1706562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9AC043A-2DDF-4B7F-AC03-A336F0BA818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8246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rtlCol="0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99D27DBE-4C2E-4B85-AD52-470C2C48E8B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43000" y="6224588"/>
            <a:ext cx="2328863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8ED1A2F-BAE1-4403-9B51-A0BFC6E00286}" type="datetimeFigureOut">
              <a:rPr lang="en-US"/>
              <a:pPr>
                <a:defRPr/>
              </a:pPr>
              <a:t>1/10/2025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D632EC79-6110-4ACE-B6C8-E2F7CC3CBE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49700" y="6224588"/>
            <a:ext cx="4716463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A24D83D9-AF93-4328-BAA4-5D9AD6C31F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9738" y="6224588"/>
            <a:ext cx="1706562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870BF49-8F44-45EC-A820-3902FD508CD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5552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Title Placeholder 1">
            <a:extLst>
              <a:ext uri="{FF2B5EF4-FFF2-40B4-BE49-F238E27FC236}">
                <a16:creationId xmlns:a16="http://schemas.microsoft.com/office/drawing/2014/main" id="{FDAFA28E-1182-45DB-A394-311B9897FF5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-1142" y="11568"/>
            <a:ext cx="12193141" cy="1355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1028" name="Text Placeholder 2">
            <a:extLst>
              <a:ext uri="{FF2B5EF4-FFF2-40B4-BE49-F238E27FC236}">
                <a16:creationId xmlns:a16="http://schemas.microsoft.com/office/drawing/2014/main" id="{1D6FD96E-16FD-44E1-ABF1-4B08380AD5F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143000" y="1673525"/>
            <a:ext cx="9872663" cy="442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74" r:id="rId2"/>
    <p:sldLayoutId id="214748368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5" r:id="rId12"/>
    <p:sldLayoutId id="2147483686" r:id="rId13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accent1"/>
          </a:solidFill>
          <a:latin typeface="Corbel" panose="020B0503020204020204" pitchFamily="34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accent1"/>
          </a:solidFill>
          <a:latin typeface="Corbel" panose="020B0503020204020204" pitchFamily="34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accent1"/>
          </a:solidFill>
          <a:latin typeface="Corbel" panose="020B0503020204020204" pitchFamily="34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accent1"/>
          </a:solidFill>
          <a:latin typeface="Corbel" panose="020B0503020204020204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accent1"/>
          </a:solidFill>
          <a:latin typeface="Corbel" panose="020B0503020204020204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accent1"/>
          </a:solidFill>
          <a:latin typeface="Corbel" panose="020B0503020204020204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accent1"/>
          </a:solidFill>
          <a:latin typeface="Corbel" panose="020B0503020204020204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accent1"/>
          </a:solidFill>
          <a:latin typeface="Corbel" panose="020B0503020204020204" pitchFamily="34" charset="0"/>
        </a:defRPr>
      </a:lvl9pPr>
    </p:titleStyle>
    <p:bodyStyle>
      <a:lvl1pPr marL="228600" indent="-182563" algn="l" rtl="0" eaLnBrk="0" fontAlgn="base" hangingPunct="0">
        <a:lnSpc>
          <a:spcPct val="90000"/>
        </a:lnSpc>
        <a:spcBef>
          <a:spcPts val="1400"/>
        </a:spcBef>
        <a:spcAft>
          <a:spcPct val="0"/>
        </a:spcAft>
        <a:buClr>
          <a:schemeClr val="accent1"/>
        </a:buClr>
        <a:buSzPct val="80000"/>
        <a:buFont typeface="Corbel" panose="020B0503020204020204" pitchFamily="34" charset="0"/>
        <a:buChar char="•"/>
        <a:defRPr sz="2800" kern="1200">
          <a:solidFill>
            <a:srgbClr val="C00000"/>
          </a:solidFill>
          <a:latin typeface="+mn-lt"/>
          <a:ea typeface="+mn-ea"/>
          <a:cs typeface="+mn-cs"/>
        </a:defRPr>
      </a:lvl1pPr>
      <a:lvl2pPr marL="457200" indent="-182563" algn="l" rtl="0" eaLnBrk="0" fontAlgn="base" hangingPunct="0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anose="020B0503020204020204" pitchFamily="34" charset="0"/>
        <a:buChar char="•"/>
        <a:defRPr sz="2200" kern="1200">
          <a:solidFill>
            <a:srgbClr val="002060"/>
          </a:solidFill>
          <a:latin typeface="+mn-lt"/>
          <a:ea typeface="+mn-ea"/>
          <a:cs typeface="+mn-cs"/>
        </a:defRPr>
      </a:lvl2pPr>
      <a:lvl3pPr marL="730250" indent="-182563" algn="l" rtl="0" eaLnBrk="0" fontAlgn="base" hangingPunct="0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anose="020B0503020204020204" pitchFamily="34" charset="0"/>
        <a:buChar char="•"/>
        <a:defRPr kern="1200">
          <a:solidFill>
            <a:srgbClr val="00B050"/>
          </a:solidFill>
          <a:latin typeface="+mn-lt"/>
          <a:ea typeface="+mn-ea"/>
          <a:cs typeface="+mn-cs"/>
        </a:defRPr>
      </a:lvl3pPr>
      <a:lvl4pPr marL="1004888" indent="-182563" algn="l" rtl="0" eaLnBrk="0" fontAlgn="base" hangingPunct="0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anose="020B0503020204020204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279525" indent="-182563" algn="l" rtl="0" eaLnBrk="0" fontAlgn="base" hangingPunct="0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anose="020B0503020204020204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10.png"/><Relationship Id="rId3" Type="http://schemas.openxmlformats.org/officeDocument/2006/relationships/tags" Target="../tags/tag4.xml"/><Relationship Id="rId7" Type="http://schemas.openxmlformats.org/officeDocument/2006/relationships/tags" Target="../tags/tag8.xml"/><Relationship Id="rId12" Type="http://schemas.openxmlformats.org/officeDocument/2006/relationships/image" Target="../media/image9.png"/><Relationship Id="rId2" Type="http://schemas.openxmlformats.org/officeDocument/2006/relationships/tags" Target="../tags/tag3.xml"/><Relationship Id="rId16" Type="http://schemas.openxmlformats.org/officeDocument/2006/relationships/image" Target="../media/image13.png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image" Target="../media/image8.png"/><Relationship Id="rId5" Type="http://schemas.openxmlformats.org/officeDocument/2006/relationships/tags" Target="../tags/tag6.xml"/><Relationship Id="rId15" Type="http://schemas.openxmlformats.org/officeDocument/2006/relationships/image" Target="../media/image12.png"/><Relationship Id="rId10" Type="http://schemas.openxmlformats.org/officeDocument/2006/relationships/image" Target="../media/image7.png"/><Relationship Id="rId4" Type="http://schemas.openxmlformats.org/officeDocument/2006/relationships/tags" Target="../tags/tag5.xml"/><Relationship Id="rId9" Type="http://schemas.openxmlformats.org/officeDocument/2006/relationships/image" Target="../media/image6.png"/><Relationship Id="rId1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tags" Target="../tags/tag11.xml"/><Relationship Id="rId7" Type="http://schemas.openxmlformats.org/officeDocument/2006/relationships/image" Target="../media/image17.png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tags" Target="../tags/tag14.xml"/><Relationship Id="rId7" Type="http://schemas.openxmlformats.org/officeDocument/2006/relationships/image" Target="../media/image21.png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image" Target="../media/image16.png"/><Relationship Id="rId5" Type="http://schemas.openxmlformats.org/officeDocument/2006/relationships/image" Target="../media/image20.png"/><Relationship Id="rId4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tags" Target="../tags/tag17.xml"/><Relationship Id="rId7" Type="http://schemas.openxmlformats.org/officeDocument/2006/relationships/image" Target="../media/image25.png"/><Relationship Id="rId2" Type="http://schemas.openxmlformats.org/officeDocument/2006/relationships/tags" Target="../tags/tag16.xml"/><Relationship Id="rId1" Type="http://schemas.openxmlformats.org/officeDocument/2006/relationships/tags" Target="../tags/tag15.xml"/><Relationship Id="rId6" Type="http://schemas.openxmlformats.org/officeDocument/2006/relationships/image" Target="../media/image16.png"/><Relationship Id="rId5" Type="http://schemas.openxmlformats.org/officeDocument/2006/relationships/image" Target="../media/image24.png"/><Relationship Id="rId4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hyperlink" Target="https://web.stanford.edu/~jurafsky/slp3/" TargetMode="Externa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Title 1"/>
          <p:cNvSpPr txBox="1"/>
          <p:nvPr/>
        </p:nvSpPr>
        <p:spPr>
          <a:xfrm>
            <a:off x="1523880" y="602100"/>
            <a:ext cx="9143640" cy="16934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algn="ctr">
              <a:lnSpc>
                <a:spcPct val="85000"/>
              </a:lnSpc>
            </a:pPr>
            <a:r>
              <a:rPr lang="en-US" sz="4800" b="1" strike="noStrike" cap="all" spc="-1" dirty="0">
                <a:solidFill>
                  <a:srgbClr val="C00000"/>
                </a:solidFill>
                <a:latin typeface="Corbel"/>
              </a:rPr>
              <a:t>Evolution of language models</a:t>
            </a:r>
            <a:endParaRPr lang="en-US" sz="4800" b="0" strike="noStrike" spc="-1" dirty="0">
              <a:solidFill>
                <a:srgbClr val="000000"/>
              </a:solidFill>
              <a:latin typeface="Corbel"/>
            </a:endParaRPr>
          </a:p>
        </p:txBody>
      </p:sp>
      <p:sp>
        <p:nvSpPr>
          <p:cNvPr id="136" name="Subtitle 2"/>
          <p:cNvSpPr txBox="1"/>
          <p:nvPr/>
        </p:nvSpPr>
        <p:spPr>
          <a:xfrm>
            <a:off x="1523880" y="4081680"/>
            <a:ext cx="9143640" cy="2640960"/>
          </a:xfrm>
          <a:prstGeom prst="rect">
            <a:avLst/>
          </a:prstGeom>
          <a:noFill/>
          <a:ln w="0">
            <a:noFill/>
          </a:ln>
        </p:spPr>
        <p:txBody>
          <a:bodyPr>
            <a:normAutofit fontScale="93000"/>
          </a:bodyPr>
          <a:lstStyle/>
          <a:p>
            <a:pPr algn="ctr">
              <a:lnSpc>
                <a:spcPct val="90000"/>
              </a:lnSpc>
              <a:spcBef>
                <a:spcPts val="1400"/>
              </a:spcBef>
              <a:tabLst>
                <a:tab pos="0" algn="l"/>
              </a:tabLst>
            </a:pPr>
            <a:endParaRPr lang="en-US" sz="3900" b="0" strike="noStrike" spc="-1" dirty="0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400"/>
              </a:spcBef>
              <a:tabLst>
                <a:tab pos="0" algn="l"/>
              </a:tabLst>
            </a:pPr>
            <a:r>
              <a:rPr lang="en-US" sz="4300" b="0" strike="noStrike" spc="-1" dirty="0">
                <a:solidFill>
                  <a:srgbClr val="002060"/>
                </a:solidFill>
                <a:latin typeface="Corbel"/>
              </a:rPr>
              <a:t>Dr Chiranjib Sur</a:t>
            </a:r>
            <a:endParaRPr lang="en-US" sz="4300" b="0" strike="noStrike" spc="-1" dirty="0">
              <a:solidFill>
                <a:srgbClr val="002060"/>
              </a:solidFill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400"/>
              </a:spcBef>
              <a:tabLst>
                <a:tab pos="0" algn="l"/>
              </a:tabLst>
            </a:pPr>
            <a:r>
              <a:rPr lang="en-US" sz="4300" spc="-1" dirty="0">
                <a:solidFill>
                  <a:srgbClr val="002060"/>
                </a:solidFill>
                <a:latin typeface="Corbel"/>
              </a:rPr>
              <a:t>Mehta Family School of DS and AI, IIT Guwahati</a:t>
            </a:r>
            <a:endParaRPr lang="en-US" sz="4300" b="0" strike="noStrike" spc="-1" dirty="0">
              <a:solidFill>
                <a:srgbClr val="002060"/>
              </a:solidFill>
              <a:latin typeface="Arial"/>
            </a:endParaRPr>
          </a:p>
        </p:txBody>
      </p:sp>
      <p:pic>
        <p:nvPicPr>
          <p:cNvPr id="137" name="Picture 3"/>
          <p:cNvPicPr/>
          <p:nvPr/>
        </p:nvPicPr>
        <p:blipFill>
          <a:blip r:embed="rId3"/>
          <a:stretch/>
        </p:blipFill>
        <p:spPr>
          <a:xfrm>
            <a:off x="5397480" y="2367360"/>
            <a:ext cx="1450440" cy="14601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0"/>
    </mc:Choice>
    <mc:Fallback xmlns:p15="http://schemas.microsoft.com/office/powerpoint/2012/main" xmlns="">
      <p:transition spd="slow" advTm="50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76EAA0-D7BF-4ED7-9F1F-DC93BD9AC1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Limited Context and Sequential Nature: RNN-LM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36B0CB-18A8-41E8-A359-D7AE3E4F14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738" y="1695268"/>
            <a:ext cx="7797033" cy="372146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8E9C9DC-352F-468C-BE51-782616A55D2F}"/>
              </a:ext>
            </a:extLst>
          </p:cNvPr>
          <p:cNvSpPr txBox="1"/>
          <p:nvPr/>
        </p:nvSpPr>
        <p:spPr>
          <a:xfrm>
            <a:off x="2337820" y="5937813"/>
            <a:ext cx="72689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err="1"/>
              <a:t>Jurafsky</a:t>
            </a:r>
            <a:r>
              <a:rPr lang="en-IN" dirty="0"/>
              <a:t> and Martin, Speech and Language Processing, 3</a:t>
            </a:r>
            <a:r>
              <a:rPr lang="en-IN" baseline="30000" dirty="0"/>
              <a:t>rd</a:t>
            </a:r>
            <a:r>
              <a:rPr lang="en-IN" dirty="0"/>
              <a:t> Draft Jan 2022 Ed</a:t>
            </a:r>
          </a:p>
        </p:txBody>
      </p:sp>
    </p:spTree>
    <p:extLst>
      <p:ext uri="{BB962C8B-B14F-4D97-AF65-F5344CB8AC3E}">
        <p14:creationId xmlns:p14="http://schemas.microsoft.com/office/powerpoint/2010/main" val="3833428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EE98CA-9181-4C2F-B63C-0A61CC88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Unidirectional: </a:t>
            </a:r>
            <a:r>
              <a:rPr lang="en-IN" dirty="0" err="1"/>
              <a:t>ELMo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999639-BE7E-462C-B5B3-DA71CB3851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572" y="1978403"/>
            <a:ext cx="6349679" cy="321863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70A73693-56B2-4C12-B116-07C7D7072B17}"/>
              </a:ext>
            </a:extLst>
          </p:cNvPr>
          <p:cNvSpPr txBox="1"/>
          <p:nvPr/>
        </p:nvSpPr>
        <p:spPr>
          <a:xfrm>
            <a:off x="1963172" y="5104433"/>
            <a:ext cx="3292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Source: Devlin et al. NAACL 2019</a:t>
            </a:r>
          </a:p>
        </p:txBody>
      </p:sp>
    </p:spTree>
    <p:extLst>
      <p:ext uri="{BB962C8B-B14F-4D97-AF65-F5344CB8AC3E}">
        <p14:creationId xmlns:p14="http://schemas.microsoft.com/office/powerpoint/2010/main" val="35735557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EE98CA-9181-4C2F-B63C-0A61CC88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Unidirectional: </a:t>
            </a:r>
            <a:r>
              <a:rPr lang="en-IN" dirty="0" err="1"/>
              <a:t>ELMo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999639-BE7E-462C-B5B3-DA71CB3851E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572" y="1978403"/>
            <a:ext cx="6349679" cy="3218630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9A710A1D-2BD0-45BC-BFA9-E3AAC654ADF9}"/>
              </a:ext>
            </a:extLst>
          </p:cNvPr>
          <p:cNvGrpSpPr/>
          <p:nvPr/>
        </p:nvGrpSpPr>
        <p:grpSpPr>
          <a:xfrm>
            <a:off x="6903652" y="2158033"/>
            <a:ext cx="4818094" cy="2571308"/>
            <a:chOff x="6903652" y="2158033"/>
            <a:chExt cx="4818094" cy="257130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E64D074-2FF0-4B48-816B-CC961484558F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15230" y="2158033"/>
              <a:ext cx="2504975" cy="286184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9287E66-DBDD-4AE2-9A0C-1A68B227427E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15229" y="2539999"/>
              <a:ext cx="4780657" cy="399968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75CA9DD0-B2BD-4039-9815-1F9774F6AE94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17157" y="3155383"/>
              <a:ext cx="2703236" cy="286184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84C577C9-4F8E-490D-B59A-A61A27159231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15228" y="3558572"/>
              <a:ext cx="4806518" cy="399968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37163B32-2031-4F8F-A48B-9A99441736B4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15227" y="4160454"/>
              <a:ext cx="2337003" cy="253329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6F758A9B-F67C-4EE7-A6D5-92D9867C531A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03652" y="4533283"/>
              <a:ext cx="3235771" cy="196058"/>
            </a:xfrm>
            <a:prstGeom prst="rect">
              <a:avLst/>
            </a:prstGeom>
          </p:spPr>
        </p:pic>
      </p:grpSp>
      <p:pic>
        <p:nvPicPr>
          <p:cNvPr id="29" name="Picture 28">
            <a:extLst>
              <a:ext uri="{FF2B5EF4-FFF2-40B4-BE49-F238E27FC236}">
                <a16:creationId xmlns:a16="http://schemas.microsoft.com/office/drawing/2014/main" id="{B3D9E66B-2FAF-4657-BA7C-065B6DDC95F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9357" y="5149923"/>
            <a:ext cx="8188073" cy="829171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70A73693-56B2-4C12-B116-07C7D7072B17}"/>
              </a:ext>
            </a:extLst>
          </p:cNvPr>
          <p:cNvSpPr txBox="1"/>
          <p:nvPr/>
        </p:nvSpPr>
        <p:spPr>
          <a:xfrm>
            <a:off x="434571" y="6111431"/>
            <a:ext cx="3292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Source: Devlin et al. NAACL 2019</a:t>
            </a:r>
          </a:p>
        </p:txBody>
      </p:sp>
    </p:spTree>
    <p:extLst>
      <p:ext uri="{BB962C8B-B14F-4D97-AF65-F5344CB8AC3E}">
        <p14:creationId xmlns:p14="http://schemas.microsoft.com/office/powerpoint/2010/main" val="24894629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208BC7-1EA2-46F9-8E51-0DE1E52AF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Issues with RNN-based LMs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B09007-E933-4193-8642-A20ED60776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Limited bi-directionality</a:t>
            </a:r>
          </a:p>
          <a:p>
            <a:r>
              <a:rPr lang="en-IN" dirty="0"/>
              <a:t>Difficult to parallelize</a:t>
            </a:r>
          </a:p>
        </p:txBody>
      </p:sp>
    </p:spTree>
    <p:extLst>
      <p:ext uri="{BB962C8B-B14F-4D97-AF65-F5344CB8AC3E}">
        <p14:creationId xmlns:p14="http://schemas.microsoft.com/office/powerpoint/2010/main" val="35966913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B873D08-96DD-44FA-B53E-6A723E9B6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Transformer-based LM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789EBE7-8B6E-4AE2-9F15-DC84FDD964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Era of Large-scale pre-trained neural language models</a:t>
            </a:r>
          </a:p>
        </p:txBody>
      </p:sp>
    </p:spTree>
    <p:extLst>
      <p:ext uri="{BB962C8B-B14F-4D97-AF65-F5344CB8AC3E}">
        <p14:creationId xmlns:p14="http://schemas.microsoft.com/office/powerpoint/2010/main" val="2540807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05A2AE8-A3A1-47D3-B284-A012EEB06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Vanilla Transformer Language Model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7C1EF3B6-1720-4E5C-A426-064FFD70EA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3591" y="1948356"/>
            <a:ext cx="8977031" cy="4023466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41313F2-737B-413E-BC22-DCFCFB90B818}"/>
              </a:ext>
            </a:extLst>
          </p:cNvPr>
          <p:cNvSpPr txBox="1"/>
          <p:nvPr/>
        </p:nvSpPr>
        <p:spPr>
          <a:xfrm>
            <a:off x="2176041" y="6127488"/>
            <a:ext cx="72689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err="1"/>
              <a:t>Jurafsky</a:t>
            </a:r>
            <a:r>
              <a:rPr lang="en-IN" dirty="0"/>
              <a:t> and Martin, Speech and Language Processing, 3</a:t>
            </a:r>
            <a:r>
              <a:rPr lang="en-IN" baseline="30000" dirty="0"/>
              <a:t>rd</a:t>
            </a:r>
            <a:r>
              <a:rPr lang="en-IN" dirty="0"/>
              <a:t> Draft Jan 2022 Ed</a:t>
            </a:r>
          </a:p>
        </p:txBody>
      </p:sp>
    </p:spTree>
    <p:extLst>
      <p:ext uri="{BB962C8B-B14F-4D97-AF65-F5344CB8AC3E}">
        <p14:creationId xmlns:p14="http://schemas.microsoft.com/office/powerpoint/2010/main" val="13996828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26F24F1-C50A-4C16-9770-B3229580FC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 Paradigms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B264AA2-40A9-411A-B048-D4FB828BBF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Pre-train then fine-tune</a:t>
            </a:r>
          </a:p>
          <a:p>
            <a:r>
              <a:rPr lang="en-US" dirty="0"/>
              <a:t>Prompt-based learning</a:t>
            </a:r>
          </a:p>
          <a:p>
            <a:r>
              <a:rPr lang="en-US" dirty="0"/>
              <a:t>NLP as text generation</a:t>
            </a:r>
          </a:p>
        </p:txBody>
      </p:sp>
    </p:spTree>
    <p:extLst>
      <p:ext uri="{BB962C8B-B14F-4D97-AF65-F5344CB8AC3E}">
        <p14:creationId xmlns:p14="http://schemas.microsoft.com/office/powerpoint/2010/main" val="9390447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5BD70F2-74E7-4442-BD37-206AF4A20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Paradigm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68938F-81DD-4151-A10B-308F88707C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Pre-train then fine-tune</a:t>
            </a:r>
          </a:p>
        </p:txBody>
      </p:sp>
    </p:spTree>
    <p:extLst>
      <p:ext uri="{BB962C8B-B14F-4D97-AF65-F5344CB8AC3E}">
        <p14:creationId xmlns:p14="http://schemas.microsoft.com/office/powerpoint/2010/main" val="6355155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B5B93B-FABC-4697-A77B-6CC50E86A8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 classes of Pre-trained LM (PLMs)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B8EF18-AD9D-431B-84FE-25C2D99D86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Decoder-only Models</a:t>
            </a:r>
          </a:p>
          <a:p>
            <a:pPr lvl="1"/>
            <a:r>
              <a:rPr lang="en-US" dirty="0"/>
              <a:t>Example: GPT</a:t>
            </a:r>
          </a:p>
          <a:p>
            <a:r>
              <a:rPr lang="en-US" dirty="0"/>
              <a:t>Encoder-only Models</a:t>
            </a:r>
          </a:p>
          <a:p>
            <a:pPr lvl="1"/>
            <a:r>
              <a:rPr lang="en-US" dirty="0"/>
              <a:t>Example: BERT</a:t>
            </a:r>
          </a:p>
          <a:p>
            <a:r>
              <a:rPr lang="en-US" dirty="0"/>
              <a:t>Encoder-Decoder Language Models </a:t>
            </a:r>
          </a:p>
          <a:p>
            <a:pPr lvl="1"/>
            <a:r>
              <a:rPr lang="en-US" dirty="0"/>
              <a:t>Example: BART, T5</a:t>
            </a:r>
          </a:p>
        </p:txBody>
      </p:sp>
    </p:spTree>
    <p:extLst>
      <p:ext uri="{BB962C8B-B14F-4D97-AF65-F5344CB8AC3E}">
        <p14:creationId xmlns:p14="http://schemas.microsoft.com/office/powerpoint/2010/main" val="29601284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4C6799-6D37-45A0-84E1-B107D787F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 Types of Training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6E5947-337F-4FCE-AA88-A117375061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Autoregressive (AR): Predicting next word given a set of previous words</a:t>
            </a:r>
          </a:p>
          <a:p>
            <a:r>
              <a:rPr lang="en-US" dirty="0"/>
              <a:t>Masking: Predict masked/hidden word, given words on both sides of it</a:t>
            </a:r>
          </a:p>
          <a:p>
            <a:r>
              <a:rPr lang="en-US" dirty="0"/>
              <a:t>Denoising Tasks: Correct the perturbation/corruption given in the input word sequence</a:t>
            </a:r>
          </a:p>
          <a:p>
            <a:pPr lvl="1"/>
            <a:r>
              <a:rPr lang="en-US" dirty="0"/>
              <a:t>Perturbation Examples: sentence permutation, span deletion etc.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48687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>
            <a:extLst>
              <a:ext uri="{FF2B5EF4-FFF2-40B4-BE49-F238E27FC236}">
                <a16:creationId xmlns:a16="http://schemas.microsoft.com/office/drawing/2014/main" id="{C68CA854-DEDD-41BB-9B43-81F713A6408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b="1" dirty="0"/>
              <a:t>Objective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05CE487-F2F5-4DAD-8261-ECDA33F2CE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9668" y="1705056"/>
            <a:ext cx="9872663" cy="4422475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3200" dirty="0"/>
              <a:t>Evolution in Language models</a:t>
            </a:r>
          </a:p>
          <a:p>
            <a:pPr marL="274637" lvl="1" indent="0">
              <a:buNone/>
              <a:defRPr/>
            </a:pPr>
            <a:endParaRPr lang="en-US" sz="22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27ACDF-AF92-477B-A7A3-5217C0BA60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Autoregressive Language Models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D36235C-1AB7-4D47-8EA2-FC60C0B98F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335" y="1806552"/>
            <a:ext cx="5076190" cy="3857143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A84F333-2CCC-4646-8F00-9F74A22459FA}"/>
              </a:ext>
            </a:extLst>
          </p:cNvPr>
          <p:cNvSpPr txBox="1"/>
          <p:nvPr/>
        </p:nvSpPr>
        <p:spPr>
          <a:xfrm>
            <a:off x="1111169" y="6157732"/>
            <a:ext cx="6227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Source: Min et al. arxiv:2111.01243v1 (ACM Computing Surveys)</a:t>
            </a:r>
          </a:p>
        </p:txBody>
      </p:sp>
    </p:spTree>
    <p:extLst>
      <p:ext uri="{BB962C8B-B14F-4D97-AF65-F5344CB8AC3E}">
        <p14:creationId xmlns:p14="http://schemas.microsoft.com/office/powerpoint/2010/main" val="39997049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27ACDF-AF92-477B-A7A3-5217C0BA60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Autoregressive Language Models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D36235C-1AB7-4D47-8EA2-FC60C0B98F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335" y="1806552"/>
            <a:ext cx="5076190" cy="3857143"/>
          </a:xfrm>
        </p:spPr>
      </p:pic>
      <p:pic>
        <p:nvPicPr>
          <p:cNvPr id="23" name="Picture 22" descr="\documentclass{article}&#10;\usepackage{amsmath}&#10;\pagestyle{empty}&#10;\begin{document}&#10;Training Objective: Maximize the log-likelihood, i.e.&#10;&#10;&#10;\end{document}" title="IguanaTex Bitmap Display">
            <a:extLst>
              <a:ext uri="{FF2B5EF4-FFF2-40B4-BE49-F238E27FC236}">
                <a16:creationId xmlns:a16="http://schemas.microsoft.com/office/drawing/2014/main" id="{D58164CE-5741-4C55-9DC4-E19F3A1DAAC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6926" y="2899879"/>
            <a:ext cx="5782863" cy="234729"/>
          </a:xfrm>
          <a:prstGeom prst="rect">
            <a:avLst/>
          </a:prstGeom>
        </p:spPr>
      </p:pic>
      <p:pic>
        <p:nvPicPr>
          <p:cNvPr id="27" name="Picture 26" descr="\documentclass{article}&#10;\usepackage{amsmath}&#10;\pagestyle{empty}&#10;\begin{document}&#10;&#10;$$\Sigma_i \log(P(x_i|x_1,\ldots,x_{i-1});\Theta_{T})$$&#10;&#10;&#10;&#10;&#10;&#10;\end{document}" title="IguanaTex Bitmap Display">
            <a:extLst>
              <a:ext uri="{FF2B5EF4-FFF2-40B4-BE49-F238E27FC236}">
                <a16:creationId xmlns:a16="http://schemas.microsoft.com/office/drawing/2014/main" id="{82EFC564-7B85-422E-BE19-03758900524A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6800" y="3390900"/>
            <a:ext cx="3272485" cy="257592"/>
          </a:xfrm>
          <a:prstGeom prst="rect">
            <a:avLst/>
          </a:prstGeom>
        </p:spPr>
      </p:pic>
      <p:pic>
        <p:nvPicPr>
          <p:cNvPr id="29" name="Picture 28" descr="\documentclass{article}&#10;\usepackage{amsmath}&#10;\pagestyle{empty}&#10;\begin{document}&#10;&#10;Target token: $x_i$&#10;&#10;Context: $x_1,\ldots,x_{i-1}$&#10;&#10;Model parameters: $\Theta_{T}$&#10;&#10;&#10;\end{document}" title="IguanaTex Bitmap Display">
            <a:extLst>
              <a:ext uri="{FF2B5EF4-FFF2-40B4-BE49-F238E27FC236}">
                <a16:creationId xmlns:a16="http://schemas.microsoft.com/office/drawing/2014/main" id="{563D2E1A-F384-43BD-9ED0-D4E590F7DF75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6926" y="4013200"/>
            <a:ext cx="2516475" cy="8367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6AEBC5E-38B6-4B94-93A8-5A8D18C69B7C}"/>
              </a:ext>
            </a:extLst>
          </p:cNvPr>
          <p:cNvSpPr txBox="1"/>
          <p:nvPr/>
        </p:nvSpPr>
        <p:spPr>
          <a:xfrm>
            <a:off x="1111169" y="6157732"/>
            <a:ext cx="6227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Source: Min et al. arxiv:2111.01243v1 (ACM Computing Surveys)</a:t>
            </a:r>
          </a:p>
        </p:txBody>
      </p:sp>
    </p:spTree>
    <p:extLst>
      <p:ext uri="{BB962C8B-B14F-4D97-AF65-F5344CB8AC3E}">
        <p14:creationId xmlns:p14="http://schemas.microsoft.com/office/powerpoint/2010/main" val="21698419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DD3B6-E038-4F94-A2E9-C797D76747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Autoregressive Language Models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F6B1695-777F-425A-BAA4-FAA900D285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947" y="1890444"/>
            <a:ext cx="4304553" cy="4154487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F61F97E-EA86-41D0-A495-3A7A181BCAFC}"/>
              </a:ext>
            </a:extLst>
          </p:cNvPr>
          <p:cNvSpPr txBox="1"/>
          <p:nvPr/>
        </p:nvSpPr>
        <p:spPr>
          <a:xfrm>
            <a:off x="5717894" y="1805651"/>
            <a:ext cx="5949387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2800" dirty="0">
                <a:solidFill>
                  <a:srgbClr val="FF0000"/>
                </a:solidFill>
              </a:rPr>
              <a:t> Unidirectional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IN" sz="2800" dirty="0">
              <a:solidFill>
                <a:srgbClr val="0070C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2800" dirty="0">
                <a:solidFill>
                  <a:srgbClr val="00B050"/>
                </a:solidFill>
              </a:rPr>
              <a:t> Taking sequential nature into account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IN" sz="2800" dirty="0">
              <a:solidFill>
                <a:srgbClr val="0070C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2800" dirty="0">
                <a:solidFill>
                  <a:srgbClr val="0070C0"/>
                </a:solidFill>
              </a:rPr>
              <a:t> Useful for natural language generation downstream tasks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A500A3-4CF8-408B-98F6-2417D0D9064E}"/>
              </a:ext>
            </a:extLst>
          </p:cNvPr>
          <p:cNvSpPr txBox="1"/>
          <p:nvPr/>
        </p:nvSpPr>
        <p:spPr>
          <a:xfrm>
            <a:off x="1111169" y="6157732"/>
            <a:ext cx="6227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Source: Min et al. arxiv:2111.01243v1 (ACM Computing Surveys)</a:t>
            </a:r>
          </a:p>
        </p:txBody>
      </p:sp>
    </p:spTree>
    <p:extLst>
      <p:ext uri="{BB962C8B-B14F-4D97-AF65-F5344CB8AC3E}">
        <p14:creationId xmlns:p14="http://schemas.microsoft.com/office/powerpoint/2010/main" val="20518234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8750B7-1708-477D-BA69-30469E37EE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Masked Language Model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5781FCE-0090-49DE-A2F1-65FF28402A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411" y="1916420"/>
            <a:ext cx="3580952" cy="3504762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FB67A42-2690-431D-83EC-D093250AD7F6}"/>
              </a:ext>
            </a:extLst>
          </p:cNvPr>
          <p:cNvSpPr txBox="1"/>
          <p:nvPr/>
        </p:nvSpPr>
        <p:spPr>
          <a:xfrm>
            <a:off x="810228" y="6157732"/>
            <a:ext cx="6227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Source: Min et al. arxiv:2111.01243v1 (ACM Computing Surveys)</a:t>
            </a:r>
          </a:p>
        </p:txBody>
      </p:sp>
    </p:spTree>
    <p:extLst>
      <p:ext uri="{BB962C8B-B14F-4D97-AF65-F5344CB8AC3E}">
        <p14:creationId xmlns:p14="http://schemas.microsoft.com/office/powerpoint/2010/main" val="2800052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8750B7-1708-477D-BA69-30469E37EE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Masked Language Model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5781FCE-0090-49DE-A2F1-65FF28402A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393" y="1962718"/>
            <a:ext cx="3895940" cy="3813048"/>
          </a:xfr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4FD1F302-67FC-437B-BE68-ACCCB0A8B32D}"/>
              </a:ext>
            </a:extLst>
          </p:cNvPr>
          <p:cNvGrpSpPr/>
          <p:nvPr/>
        </p:nvGrpSpPr>
        <p:grpSpPr>
          <a:xfrm>
            <a:off x="4705826" y="2556978"/>
            <a:ext cx="6266974" cy="890499"/>
            <a:chOff x="4705826" y="2556979"/>
            <a:chExt cx="5782863" cy="774012"/>
          </a:xfrm>
        </p:grpSpPr>
        <p:pic>
          <p:nvPicPr>
            <p:cNvPr id="6" name="Picture 5" descr="\documentclass{article}&#10;\usepackage{amsmath}&#10;\pagestyle{empty}&#10;\begin{document}&#10;Training Objective: Maximize the log-likelihood, i.e.&#10;&#10;&#10;\end{document}" title="IguanaTex Bitmap Display">
              <a:extLst>
                <a:ext uri="{FF2B5EF4-FFF2-40B4-BE49-F238E27FC236}">
                  <a16:creationId xmlns:a16="http://schemas.microsoft.com/office/drawing/2014/main" id="{D0061BB0-CE63-445A-895B-12262B6A6EC5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05826" y="2556979"/>
              <a:ext cx="5782863" cy="234729"/>
            </a:xfrm>
            <a:prstGeom prst="rect">
              <a:avLst/>
            </a:prstGeom>
          </p:spPr>
        </p:pic>
        <p:pic>
          <p:nvPicPr>
            <p:cNvPr id="11" name="Picture 10" descr="\documentclass{article}&#10;\usepackage{amsmath}&#10;\pagestyle{empty}&#10;\begin{document}&#10;&#10;$$\Sigma_i m_i \log(P(x_i|x_1,\ldots,x_{i-1},x_{i+1},\ldots,x_{n});\Theta_{T})$$&#10;&#10;&#10;&#10;&#10;&#10;\end{document}" title="IguanaTex Bitmap Display">
              <a:extLst>
                <a:ext uri="{FF2B5EF4-FFF2-40B4-BE49-F238E27FC236}">
                  <a16:creationId xmlns:a16="http://schemas.microsoft.com/office/drawing/2014/main" id="{F55A8B58-0815-4A99-9F15-725FD27BD04F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18100" y="3073399"/>
              <a:ext cx="5020756" cy="257592"/>
            </a:xfrm>
            <a:prstGeom prst="rect">
              <a:avLst/>
            </a:prstGeom>
          </p:spPr>
        </p:pic>
      </p:grpSp>
      <p:pic>
        <p:nvPicPr>
          <p:cNvPr id="16" name="Picture 15" descr="\documentclass{article}&#10;\usepackage{amsmath}&#10;\pagestyle{empty}&#10;\begin{document}&#10;&#10;Target token: $x_i$, and $m_i \in \{0,1\}$ indicating $x_i$ is masked or not&#10;&#10;Context: $x_1,\ldots,x_{i-1},x_{i+1},\ldots,x_{n}$&#10;&#10;Model parameters: $\Theta_{T}$&#10;&#10;&#10;\end{document}" title="IguanaTex Bitmap Display">
            <a:extLst>
              <a:ext uri="{FF2B5EF4-FFF2-40B4-BE49-F238E27FC236}">
                <a16:creationId xmlns:a16="http://schemas.microsoft.com/office/drawing/2014/main" id="{4D793659-9709-49F5-943C-DF54DCF5624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2020" y="3681501"/>
            <a:ext cx="7433587" cy="8904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6CAFFFA-7D66-4198-AEDB-C66DFE8C7F7C}"/>
              </a:ext>
            </a:extLst>
          </p:cNvPr>
          <p:cNvSpPr txBox="1"/>
          <p:nvPr/>
        </p:nvSpPr>
        <p:spPr>
          <a:xfrm>
            <a:off x="386393" y="6130460"/>
            <a:ext cx="3724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Source: Min et al. arxiv:2111.01243v1</a:t>
            </a:r>
          </a:p>
        </p:txBody>
      </p:sp>
    </p:spTree>
    <p:extLst>
      <p:ext uri="{BB962C8B-B14F-4D97-AF65-F5344CB8AC3E}">
        <p14:creationId xmlns:p14="http://schemas.microsoft.com/office/powerpoint/2010/main" val="34781450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DAB210-5C28-4FBC-96F3-47A39C1F21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Masked Language Model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FD63712-364E-4897-804A-C484364913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277" y="1423358"/>
            <a:ext cx="3520309" cy="4883613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3281113-8B0F-4780-A3CA-0BFF384D047F}"/>
              </a:ext>
            </a:extLst>
          </p:cNvPr>
          <p:cNvSpPr txBox="1"/>
          <p:nvPr/>
        </p:nvSpPr>
        <p:spPr>
          <a:xfrm>
            <a:off x="5741043" y="1164134"/>
            <a:ext cx="5949387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2800" dirty="0">
                <a:solidFill>
                  <a:srgbClr val="00B050"/>
                </a:solidFill>
              </a:rPr>
              <a:t> Inherently bi-directional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IN" sz="2800" dirty="0">
              <a:solidFill>
                <a:srgbClr val="00B05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2800" dirty="0">
                <a:solidFill>
                  <a:srgbClr val="00B050"/>
                </a:solidFill>
              </a:rPr>
              <a:t> Non-autoregressive nature allows parallelized computation during inference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IN" sz="2800" dirty="0">
              <a:solidFill>
                <a:srgbClr val="0070C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2800" dirty="0">
                <a:solidFill>
                  <a:srgbClr val="FF0000"/>
                </a:solidFill>
              </a:rPr>
              <a:t> Making independence assumption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IN" sz="2800" dirty="0">
              <a:solidFill>
                <a:srgbClr val="FF000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2800" dirty="0">
                <a:solidFill>
                  <a:srgbClr val="FF0000"/>
                </a:solidFill>
              </a:rPr>
              <a:t> Issue with pretrain-finetune discrepancy due to corrupted input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IN" sz="2800" dirty="0">
              <a:solidFill>
                <a:srgbClr val="0070C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2800" dirty="0">
                <a:solidFill>
                  <a:srgbClr val="0070C0"/>
                </a:solidFill>
              </a:rPr>
              <a:t> Useful for classification tasks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6F5048-F2F1-4544-8DC4-0964E6C3718D}"/>
              </a:ext>
            </a:extLst>
          </p:cNvPr>
          <p:cNvSpPr txBox="1"/>
          <p:nvPr/>
        </p:nvSpPr>
        <p:spPr>
          <a:xfrm>
            <a:off x="400581" y="6273977"/>
            <a:ext cx="6227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Source: Min et al. arxiv:2111.01243v1 (ACM Computing Surveys)</a:t>
            </a:r>
          </a:p>
        </p:txBody>
      </p:sp>
    </p:spTree>
    <p:extLst>
      <p:ext uri="{BB962C8B-B14F-4D97-AF65-F5344CB8AC3E}">
        <p14:creationId xmlns:p14="http://schemas.microsoft.com/office/powerpoint/2010/main" val="26985681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5DEEB1-326D-4FF9-A0F1-3BCE598EBC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Encoder-Decoder Models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7190557-8BAD-4F1C-ABFE-1DAC2617A4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114" y="1831938"/>
            <a:ext cx="5007886" cy="3885956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34252DD-8379-412D-B62C-10A997FB39AE}"/>
              </a:ext>
            </a:extLst>
          </p:cNvPr>
          <p:cNvSpPr txBox="1"/>
          <p:nvPr/>
        </p:nvSpPr>
        <p:spPr>
          <a:xfrm>
            <a:off x="1088114" y="6249993"/>
            <a:ext cx="6227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Source: Min et al. arxiv:2111.01243v1 (ACM Computing Surveys)</a:t>
            </a:r>
          </a:p>
        </p:txBody>
      </p:sp>
    </p:spTree>
    <p:extLst>
      <p:ext uri="{BB962C8B-B14F-4D97-AF65-F5344CB8AC3E}">
        <p14:creationId xmlns:p14="http://schemas.microsoft.com/office/powerpoint/2010/main" val="15318531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5DEEB1-326D-4FF9-A0F1-3BCE598EBC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Encoder-Decoder Models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7190557-8BAD-4F1C-ABFE-1DAC2617A4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611" y="1912960"/>
            <a:ext cx="4676190" cy="3628571"/>
          </a:xfr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D96AAB28-9521-4B6C-822E-CBFED098CB8A}"/>
              </a:ext>
            </a:extLst>
          </p:cNvPr>
          <p:cNvGrpSpPr/>
          <p:nvPr/>
        </p:nvGrpSpPr>
        <p:grpSpPr>
          <a:xfrm>
            <a:off x="5258979" y="2673571"/>
            <a:ext cx="5782863" cy="755429"/>
            <a:chOff x="5785326" y="2696679"/>
            <a:chExt cx="5782863" cy="755429"/>
          </a:xfrm>
        </p:grpSpPr>
        <p:pic>
          <p:nvPicPr>
            <p:cNvPr id="4" name="Picture 3" descr="\documentclass{article}&#10;\usepackage{amsmath}&#10;\pagestyle{empty}&#10;\begin{document}&#10;Training Objective: Maximize the log-likelihood, i.e.&#10;&#10;&#10;\end{document}" title="IguanaTex Bitmap Display">
              <a:extLst>
                <a:ext uri="{FF2B5EF4-FFF2-40B4-BE49-F238E27FC236}">
                  <a16:creationId xmlns:a16="http://schemas.microsoft.com/office/drawing/2014/main" id="{2D918083-F963-4E65-A413-74AA0FADA0B6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85326" y="2696679"/>
              <a:ext cx="5782863" cy="234729"/>
            </a:xfrm>
            <a:prstGeom prst="rect">
              <a:avLst/>
            </a:prstGeom>
          </p:spPr>
        </p:pic>
        <p:pic>
          <p:nvPicPr>
            <p:cNvPr id="8" name="Picture 7" descr="\documentclass{article}&#10;\usepackage{amsmath}&#10;\pagestyle{empty}&#10;\begin{document}&#10;&#10;$$\log(P(y_1,\ldots,y_n|x_1,\ldots,x_m);\Theta_{T})$$&#10;&#10;&#10;&#10;\end{document}" title="IguanaTex Bitmap Display">
              <a:extLst>
                <a:ext uri="{FF2B5EF4-FFF2-40B4-BE49-F238E27FC236}">
                  <a16:creationId xmlns:a16="http://schemas.microsoft.com/office/drawing/2014/main" id="{17F79897-5DE3-4809-8707-6163BC6C4F31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61200" y="3194516"/>
              <a:ext cx="3648965" cy="257592"/>
            </a:xfrm>
            <a:prstGeom prst="rect">
              <a:avLst/>
            </a:prstGeom>
          </p:spPr>
        </p:pic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B2FCC1D1-387B-4D3E-AA89-CA28D7BCEC0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8979" y="3810000"/>
            <a:ext cx="6226904" cy="92404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10118C8-3721-48C8-A11C-675081091627}"/>
              </a:ext>
            </a:extLst>
          </p:cNvPr>
          <p:cNvSpPr txBox="1"/>
          <p:nvPr/>
        </p:nvSpPr>
        <p:spPr>
          <a:xfrm>
            <a:off x="454611" y="6031133"/>
            <a:ext cx="6227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Source: Min et al. arxiv:2111.01243v1 (ACM Computing Surveys)</a:t>
            </a:r>
          </a:p>
        </p:txBody>
      </p:sp>
    </p:spTree>
    <p:extLst>
      <p:ext uri="{BB962C8B-B14F-4D97-AF65-F5344CB8AC3E}">
        <p14:creationId xmlns:p14="http://schemas.microsoft.com/office/powerpoint/2010/main" val="18788519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897133-D74C-4F86-B921-D8B14611E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Encoder-Decoder Model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76C3D55-353E-4B8A-A5FE-B29515819C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320" y="1941513"/>
            <a:ext cx="3763566" cy="4154487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8ACC717-7241-49EA-87C1-AACCD7A296CF}"/>
              </a:ext>
            </a:extLst>
          </p:cNvPr>
          <p:cNvSpPr txBox="1"/>
          <p:nvPr/>
        </p:nvSpPr>
        <p:spPr>
          <a:xfrm>
            <a:off x="3786986" y="5627132"/>
            <a:ext cx="27957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Corrupted Sequence:</a:t>
            </a:r>
          </a:p>
          <a:p>
            <a:r>
              <a:rPr lang="en-US" dirty="0"/>
              <a:t>Input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80D7B4-86FA-49F7-AEFA-6D6AA76B2805}"/>
              </a:ext>
            </a:extLst>
          </p:cNvPr>
          <p:cNvSpPr txBox="1"/>
          <p:nvPr/>
        </p:nvSpPr>
        <p:spPr>
          <a:xfrm>
            <a:off x="3760692" y="5007286"/>
            <a:ext cx="42317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Reconstructed Original </a:t>
            </a:r>
          </a:p>
          <a:p>
            <a:r>
              <a:rPr lang="en-US" dirty="0"/>
              <a:t>Sequence: Output</a:t>
            </a:r>
          </a:p>
        </p:txBody>
      </p:sp>
      <p:sp>
        <p:nvSpPr>
          <p:cNvPr id="8" name="Arrow: Left 7">
            <a:extLst>
              <a:ext uri="{FF2B5EF4-FFF2-40B4-BE49-F238E27FC236}">
                <a16:creationId xmlns:a16="http://schemas.microsoft.com/office/drawing/2014/main" id="{8BB4AD11-FEE7-404D-B167-F1BE596C55E8}"/>
              </a:ext>
            </a:extLst>
          </p:cNvPr>
          <p:cNvSpPr/>
          <p:nvPr/>
        </p:nvSpPr>
        <p:spPr>
          <a:xfrm>
            <a:off x="3369672" y="5257800"/>
            <a:ext cx="330200" cy="45719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Left 8">
            <a:extLst>
              <a:ext uri="{FF2B5EF4-FFF2-40B4-BE49-F238E27FC236}">
                <a16:creationId xmlns:a16="http://schemas.microsoft.com/office/drawing/2014/main" id="{26EE1022-F6E5-4BC0-AFD9-E0BDA1D6F1D1}"/>
              </a:ext>
            </a:extLst>
          </p:cNvPr>
          <p:cNvSpPr/>
          <p:nvPr/>
        </p:nvSpPr>
        <p:spPr>
          <a:xfrm>
            <a:off x="3382372" y="5803900"/>
            <a:ext cx="330200" cy="45719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00AAF00-2120-4D1F-AFAC-4934E7193046}"/>
              </a:ext>
            </a:extLst>
          </p:cNvPr>
          <p:cNvSpPr txBox="1"/>
          <p:nvPr/>
        </p:nvSpPr>
        <p:spPr>
          <a:xfrm>
            <a:off x="6295051" y="1818153"/>
            <a:ext cx="5646379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2800" dirty="0">
                <a:solidFill>
                  <a:srgbClr val="00B050"/>
                </a:solidFill>
              </a:rPr>
              <a:t> bi-directional and sequence to sequence learning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IN" sz="2800" dirty="0">
              <a:solidFill>
                <a:srgbClr val="00B05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2800" dirty="0">
                <a:solidFill>
                  <a:srgbClr val="00B050"/>
                </a:solidFill>
              </a:rPr>
              <a:t> Combining the advantage of bi-directional and autoregressive models</a:t>
            </a:r>
          </a:p>
          <a:p>
            <a:endParaRPr lang="en-IN" sz="2800" dirty="0">
              <a:solidFill>
                <a:srgbClr val="0070C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2800" dirty="0">
                <a:solidFill>
                  <a:srgbClr val="0070C0"/>
                </a:solidFill>
              </a:rPr>
              <a:t> Very convenient to fine-tune for seq2seq tasks (e.g. MT, Summarization etc.)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FB69FE8-BCB0-45E4-85C0-AD1737368686}"/>
              </a:ext>
            </a:extLst>
          </p:cNvPr>
          <p:cNvSpPr txBox="1"/>
          <p:nvPr/>
        </p:nvSpPr>
        <p:spPr>
          <a:xfrm>
            <a:off x="366320" y="6246598"/>
            <a:ext cx="6227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Source: Min et al. arxiv:2111.01243v1 (ACM Computing Surveys)</a:t>
            </a:r>
          </a:p>
        </p:txBody>
      </p:sp>
    </p:spTree>
    <p:extLst>
      <p:ext uri="{BB962C8B-B14F-4D97-AF65-F5344CB8AC3E}">
        <p14:creationId xmlns:p14="http://schemas.microsoft.com/office/powerpoint/2010/main" val="25950975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56E460-36ED-4816-AA59-A5CF58F19B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Important aspects about pre-training corpora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C83068-22B3-4902-BA16-FFEC891F1F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Size</a:t>
            </a:r>
          </a:p>
          <a:p>
            <a:r>
              <a:rPr lang="en-US" dirty="0"/>
              <a:t>Quality (source data characteristics) and diversity</a:t>
            </a:r>
          </a:p>
          <a:p>
            <a:r>
              <a:rPr lang="en-US" dirty="0"/>
              <a:t>Domain of intended downstream tasks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8915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B1EBDAE-293B-4B68-B9E0-7CF446A8C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Language Model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478E2F5-363C-4F7B-B8CE-24D34B7E7A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Pre-Transformer Era</a:t>
            </a:r>
          </a:p>
        </p:txBody>
      </p:sp>
    </p:spTree>
    <p:extLst>
      <p:ext uri="{BB962C8B-B14F-4D97-AF65-F5344CB8AC3E}">
        <p14:creationId xmlns:p14="http://schemas.microsoft.com/office/powerpoint/2010/main" val="6279261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13BF4-74E5-473A-8A82-E995F5F09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Pre-training corpora of a few LMs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EAE31E-8EFD-40D4-9694-25A5078D4E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950" y="1518199"/>
            <a:ext cx="9944100" cy="438072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A7291C6-2412-4D2A-ABA4-E2F5C9B55A06}"/>
              </a:ext>
            </a:extLst>
          </p:cNvPr>
          <p:cNvSpPr txBox="1"/>
          <p:nvPr/>
        </p:nvSpPr>
        <p:spPr>
          <a:xfrm>
            <a:off x="3302646" y="6292033"/>
            <a:ext cx="6227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Source: Min et al. arxiv:2111.01243v1 (ACM Computing Surveys)</a:t>
            </a:r>
          </a:p>
        </p:txBody>
      </p:sp>
    </p:spTree>
    <p:extLst>
      <p:ext uri="{BB962C8B-B14F-4D97-AF65-F5344CB8AC3E}">
        <p14:creationId xmlns:p14="http://schemas.microsoft.com/office/powerpoint/2010/main" val="12407365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BA33FB-491E-43E5-9C60-6BA487267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Pre-trained LMs on specific domain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03C053-A403-4CBF-87ED-53B4AC8197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199" y="2296388"/>
            <a:ext cx="11648759" cy="324666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D9C1C70-94B4-441F-A15B-659D605E09AC}"/>
              </a:ext>
            </a:extLst>
          </p:cNvPr>
          <p:cNvSpPr txBox="1"/>
          <p:nvPr/>
        </p:nvSpPr>
        <p:spPr>
          <a:xfrm>
            <a:off x="2931019" y="6260503"/>
            <a:ext cx="6227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Source: Min et al. arxiv:2111.01243v1 (ACM Computing Surveys)</a:t>
            </a:r>
          </a:p>
        </p:txBody>
      </p:sp>
    </p:spTree>
    <p:extLst>
      <p:ext uri="{BB962C8B-B14F-4D97-AF65-F5344CB8AC3E}">
        <p14:creationId xmlns:p14="http://schemas.microsoft.com/office/powerpoint/2010/main" val="33102655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4D4178-48BE-469C-B1F9-2EFF7CDDF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Pre-trained LMs on different languages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9FD767-8B0C-48B9-8E0F-58C9674C5F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6923" y="1277028"/>
            <a:ext cx="7977306" cy="491273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0251704-7790-4E72-9721-B8BD17DD1237}"/>
              </a:ext>
            </a:extLst>
          </p:cNvPr>
          <p:cNvSpPr txBox="1"/>
          <p:nvPr/>
        </p:nvSpPr>
        <p:spPr>
          <a:xfrm>
            <a:off x="2926278" y="6249993"/>
            <a:ext cx="6227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Source: Min et al. arxiv:2111.01243v1 (ACM Computing Surveys)</a:t>
            </a:r>
          </a:p>
        </p:txBody>
      </p:sp>
    </p:spTree>
    <p:extLst>
      <p:ext uri="{BB962C8B-B14F-4D97-AF65-F5344CB8AC3E}">
        <p14:creationId xmlns:p14="http://schemas.microsoft.com/office/powerpoint/2010/main" val="34143618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B7D228-C2A8-4C98-BEBF-13D7D7EB0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Fine-Tuning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1221D4-60C8-4114-9EB3-2AACA034BF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9288" y="1423358"/>
            <a:ext cx="9089973" cy="475517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0DB213A-1E06-4425-B41C-C914AF50FAF7}"/>
              </a:ext>
            </a:extLst>
          </p:cNvPr>
          <p:cNvSpPr txBox="1"/>
          <p:nvPr/>
        </p:nvSpPr>
        <p:spPr>
          <a:xfrm>
            <a:off x="2947298" y="6249993"/>
            <a:ext cx="6227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Source: Min et al. arxiv:2111.01243v1 (ACM Computing Surveys)</a:t>
            </a:r>
          </a:p>
        </p:txBody>
      </p:sp>
    </p:spTree>
    <p:extLst>
      <p:ext uri="{BB962C8B-B14F-4D97-AF65-F5344CB8AC3E}">
        <p14:creationId xmlns:p14="http://schemas.microsoft.com/office/powerpoint/2010/main" val="18962993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8CEAFF1-FA8F-4B4D-A5F7-A8FDE33F7E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Paradigm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D6A48F-D0A2-45CD-B73B-A2F8A070DC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Prompt Based Learning</a:t>
            </a:r>
          </a:p>
        </p:txBody>
      </p:sp>
    </p:spTree>
    <p:extLst>
      <p:ext uri="{BB962C8B-B14F-4D97-AF65-F5344CB8AC3E}">
        <p14:creationId xmlns:p14="http://schemas.microsoft.com/office/powerpoint/2010/main" val="23461594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103CF9A-A5F7-4D0D-B717-A48C7AFEB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prompting?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DCF35DA-1EB8-46CB-970F-8A14FDA0B2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“adding natural language text or continuous vectors to the input or output to encourage PLMs to perform specific tasks”</a:t>
            </a:r>
          </a:p>
        </p:txBody>
      </p:sp>
    </p:spTree>
    <p:extLst>
      <p:ext uri="{BB962C8B-B14F-4D97-AF65-F5344CB8AC3E}">
        <p14:creationId xmlns:p14="http://schemas.microsoft.com/office/powerpoint/2010/main" val="209317861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ECD793-EA21-4C08-902E-1B24ED82C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10F938-6ED9-4383-B7FE-A8F80D9348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in-context or in-domain learning, may not require to fine-tune PLMs, thus reduces computational requirements</a:t>
            </a:r>
          </a:p>
          <a:p>
            <a:r>
              <a:rPr lang="en-US" dirty="0"/>
              <a:t>Allows better alignment of the new task with the pre-train objective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917244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FFF7E-CD56-46F7-92C0-9D5BDF7E7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Prompt-based approaches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156811-1874-462B-B587-AB7575FF1B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40940"/>
            <a:ext cx="12192000" cy="37761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1643ED3-60BF-4277-B151-7731D0493BD7}"/>
              </a:ext>
            </a:extLst>
          </p:cNvPr>
          <p:cNvSpPr txBox="1"/>
          <p:nvPr/>
        </p:nvSpPr>
        <p:spPr>
          <a:xfrm>
            <a:off x="2947298" y="6249993"/>
            <a:ext cx="6227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Source: Min et al. arxiv:2111.01243v1 (ACM Computing Surveys)</a:t>
            </a:r>
          </a:p>
        </p:txBody>
      </p:sp>
    </p:spTree>
    <p:extLst>
      <p:ext uri="{BB962C8B-B14F-4D97-AF65-F5344CB8AC3E}">
        <p14:creationId xmlns:p14="http://schemas.microsoft.com/office/powerpoint/2010/main" val="234928603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A2BD89-3CA2-4DC5-8CC0-39C9028F3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Instruction based prompting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344600-91AC-477D-B3B6-8F833F7CC0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728" y="1795234"/>
            <a:ext cx="11774543" cy="326753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EE0B4E7-6681-4B89-A2DD-63524EF03CE3}"/>
              </a:ext>
            </a:extLst>
          </p:cNvPr>
          <p:cNvSpPr txBox="1"/>
          <p:nvPr/>
        </p:nvSpPr>
        <p:spPr>
          <a:xfrm>
            <a:off x="2947298" y="6249993"/>
            <a:ext cx="6227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Source: Min et al. arxiv:2111.01243v1 (ACM Computing Surveys)</a:t>
            </a:r>
          </a:p>
        </p:txBody>
      </p:sp>
    </p:spTree>
    <p:extLst>
      <p:ext uri="{BB962C8B-B14F-4D97-AF65-F5344CB8AC3E}">
        <p14:creationId xmlns:p14="http://schemas.microsoft.com/office/powerpoint/2010/main" val="35681877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7989BE-05D4-420E-BA19-EBB5249A4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Template based prompting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8BE4D8-48B6-48D1-86A2-2C92C0BB92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518" y="1360403"/>
            <a:ext cx="11202963" cy="512516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2DEB8C9-8512-45AF-9191-8491C1DE00A0}"/>
              </a:ext>
            </a:extLst>
          </p:cNvPr>
          <p:cNvSpPr txBox="1"/>
          <p:nvPr/>
        </p:nvSpPr>
        <p:spPr>
          <a:xfrm>
            <a:off x="2947298" y="6544282"/>
            <a:ext cx="6227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Source: Min et al. arxiv:2111.01243v1 (ACM Computing Surveys)</a:t>
            </a:r>
          </a:p>
        </p:txBody>
      </p:sp>
    </p:spTree>
    <p:extLst>
      <p:ext uri="{BB962C8B-B14F-4D97-AF65-F5344CB8AC3E}">
        <p14:creationId xmlns:p14="http://schemas.microsoft.com/office/powerpoint/2010/main" val="22312203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D21F67A-AE71-49C5-A2AE-465F706EC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Feed-Forward Neural Language Model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391A230-A6D1-4D58-9700-D528429097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3682" y="1941513"/>
            <a:ext cx="5195907" cy="4154487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8CD2270-F377-45CA-B842-1DC20FFCECE3}"/>
              </a:ext>
            </a:extLst>
          </p:cNvPr>
          <p:cNvSpPr txBox="1"/>
          <p:nvPr/>
        </p:nvSpPr>
        <p:spPr>
          <a:xfrm>
            <a:off x="2627454" y="6229390"/>
            <a:ext cx="2182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Bengio</a:t>
            </a:r>
            <a:r>
              <a:rPr lang="en-US" dirty="0"/>
              <a:t> et al, JMLR 03</a:t>
            </a:r>
            <a:endParaRPr lang="en-IN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2B4563C-2514-4F80-A042-5400583E6CD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5393" y="3185011"/>
            <a:ext cx="5403164" cy="970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16189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8CEAFF1-FA8F-4B4D-A5F7-A8FDE33F7E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Paradigm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D6A48F-D0A2-45CD-B73B-A2F8A070DC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NLP as text generation</a:t>
            </a:r>
          </a:p>
        </p:txBody>
      </p:sp>
    </p:spTree>
    <p:extLst>
      <p:ext uri="{BB962C8B-B14F-4D97-AF65-F5344CB8AC3E}">
        <p14:creationId xmlns:p14="http://schemas.microsoft.com/office/powerpoint/2010/main" val="85923734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110F759-A1F7-4FEC-B6DB-75CA2EED61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1869" y="2074094"/>
            <a:ext cx="8907118" cy="31722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DD3AB0A-B89C-491C-A0E4-90E48FA1330C}"/>
              </a:ext>
            </a:extLst>
          </p:cNvPr>
          <p:cNvSpPr txBox="1"/>
          <p:nvPr/>
        </p:nvSpPr>
        <p:spPr>
          <a:xfrm>
            <a:off x="3357202" y="6477100"/>
            <a:ext cx="6227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Source: Min et al. arxiv:2111.01243v1 (ACM Computing Surveys)</a:t>
            </a:r>
          </a:p>
        </p:txBody>
      </p:sp>
    </p:spTree>
    <p:extLst>
      <p:ext uri="{BB962C8B-B14F-4D97-AF65-F5344CB8AC3E}">
        <p14:creationId xmlns:p14="http://schemas.microsoft.com/office/powerpoint/2010/main" val="51851390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B29CEE7-96BB-41F7-A449-E4AE4336A5A2}"/>
              </a:ext>
            </a:extLst>
          </p:cNvPr>
          <p:cNvSpPr/>
          <p:nvPr/>
        </p:nvSpPr>
        <p:spPr>
          <a:xfrm>
            <a:off x="252248" y="5934670"/>
            <a:ext cx="1178209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https://levelup.gitconnected.com/the-brief-history-of-large-language-models-a-journey-from-eliza-to-gpt-4-and-google-bard-167c614af5af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8A4D95-D1EF-4332-A83C-2FF1912264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5217" y="276998"/>
            <a:ext cx="5721240" cy="5657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88677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BE2246-168D-48CE-BDD8-26C50DA3D0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of Paradigm Shifts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6FEAE47-4FFB-4C85-9181-BA9446906A0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44513959"/>
              </p:ext>
            </p:extLst>
          </p:nvPr>
        </p:nvGraphicFramePr>
        <p:xfrm>
          <a:off x="232913" y="1759351"/>
          <a:ext cx="11706045" cy="47571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A2CEE4A2-B057-49F6-96CD-B4D99F3D7140}"/>
              </a:ext>
            </a:extLst>
          </p:cNvPr>
          <p:cNvSpPr txBox="1"/>
          <p:nvPr/>
        </p:nvSpPr>
        <p:spPr>
          <a:xfrm>
            <a:off x="4103431" y="6249993"/>
            <a:ext cx="3724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Source: Min et al. arxiv:2111.01243v1</a:t>
            </a:r>
          </a:p>
        </p:txBody>
      </p:sp>
    </p:spTree>
    <p:extLst>
      <p:ext uri="{BB962C8B-B14F-4D97-AF65-F5344CB8AC3E}">
        <p14:creationId xmlns:p14="http://schemas.microsoft.com/office/powerpoint/2010/main" val="424577694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References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err="1"/>
              <a:t>Jurafsky</a:t>
            </a:r>
            <a:r>
              <a:rPr lang="en-IN" dirty="0"/>
              <a:t> and Martin, Speech and Language Processing, 3</a:t>
            </a:r>
            <a:r>
              <a:rPr lang="en-IN" baseline="30000" dirty="0"/>
              <a:t>rd</a:t>
            </a:r>
            <a:r>
              <a:rPr lang="en-IN" dirty="0"/>
              <a:t> Ed. Draft [Available at </a:t>
            </a:r>
            <a:r>
              <a:rPr lang="en-IN" dirty="0">
                <a:hlinkClick r:id="rId2"/>
              </a:rPr>
              <a:t>https://web.stanford.edu/~jurafsky/slp3/</a:t>
            </a:r>
            <a:r>
              <a:rPr lang="en-IN" dirty="0"/>
              <a:t> ]</a:t>
            </a:r>
          </a:p>
          <a:p>
            <a:r>
              <a:rPr lang="en-IN" dirty="0"/>
              <a:t>Min et al., Recent advances in natural language processing via large pre-trained language models: A survey. ACM Computing Surveys</a:t>
            </a:r>
          </a:p>
          <a:p>
            <a:pPr marL="46037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4657306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AF06115-9B53-47A0-A828-8A9CCAA788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156" y="2880303"/>
            <a:ext cx="11723688" cy="1355725"/>
          </a:xfrm>
        </p:spPr>
        <p:txBody>
          <a:bodyPr>
            <a:normAutofit/>
          </a:bodyPr>
          <a:lstStyle/>
          <a:p>
            <a:pPr algn="ctr"/>
            <a:r>
              <a:rPr lang="en-IN" dirty="0"/>
              <a:t>Thanks!</a:t>
            </a:r>
            <a:br>
              <a:rPr lang="en-IN" dirty="0"/>
            </a:br>
            <a:r>
              <a:rPr lang="en-IN" dirty="0"/>
              <a:t>Question and Comments!</a:t>
            </a:r>
          </a:p>
        </p:txBody>
      </p:sp>
    </p:spTree>
    <p:extLst>
      <p:ext uri="{BB962C8B-B14F-4D97-AF65-F5344CB8AC3E}">
        <p14:creationId xmlns:p14="http://schemas.microsoft.com/office/powerpoint/2010/main" val="41417593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20AB7E-957B-4E5B-A67E-316ED47DC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Advantages over statistical n-gram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AB4037-E80A-4F75-9C94-F384C454B1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Better flexibility in considering larger context</a:t>
            </a:r>
          </a:p>
          <a:p>
            <a:pPr lvl="1"/>
            <a:endParaRPr lang="en-US" dirty="0"/>
          </a:p>
          <a:p>
            <a:pPr marL="46037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33275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20AB7E-957B-4E5B-A67E-316ED47DC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Advantages over statistical n-gram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AB4037-E80A-4F75-9C94-F384C454B1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Better generalizability</a:t>
            </a:r>
          </a:p>
          <a:p>
            <a:pPr lvl="1"/>
            <a:r>
              <a:rPr lang="en-US" sz="2400" dirty="0"/>
              <a:t>Can generalize to context not seen during the training</a:t>
            </a:r>
          </a:p>
          <a:p>
            <a:pPr lvl="1"/>
            <a:r>
              <a:rPr lang="en-US" sz="2400" dirty="0"/>
              <a:t>Example: Need to estimate </a:t>
            </a:r>
            <a:r>
              <a:rPr lang="en-US" sz="2400" i="1" dirty="0"/>
              <a:t>P(reading</a:t>
            </a:r>
            <a:r>
              <a:rPr lang="en-US" sz="2400" dirty="0"/>
              <a:t> | </a:t>
            </a:r>
            <a:r>
              <a:rPr lang="en-US" sz="2400" i="1" dirty="0"/>
              <a:t>ram is)</a:t>
            </a:r>
          </a:p>
          <a:p>
            <a:pPr lvl="1"/>
            <a:r>
              <a:rPr lang="en-US" sz="2400" dirty="0"/>
              <a:t>Assume if “ram is reading” is not in training, however, “john is reading” is present. And there are other sentences like “Ram is writing”, “john is writing”</a:t>
            </a:r>
          </a:p>
          <a:p>
            <a:pPr lvl="1"/>
            <a:r>
              <a:rPr lang="en-US" sz="2400" dirty="0"/>
              <a:t>It is likely that word representations learned by models for “ram” and “john” is similar, then the model will also give similar probability to </a:t>
            </a:r>
            <a:r>
              <a:rPr lang="en-US" sz="2400" i="1" dirty="0"/>
              <a:t>P(reading</a:t>
            </a:r>
            <a:r>
              <a:rPr lang="en-US" sz="2400" dirty="0"/>
              <a:t> | </a:t>
            </a:r>
            <a:r>
              <a:rPr lang="en-US" sz="2400" i="1" dirty="0"/>
              <a:t>ram is) </a:t>
            </a:r>
            <a:r>
              <a:rPr lang="en-US" sz="2400" dirty="0"/>
              <a:t>as to </a:t>
            </a:r>
            <a:r>
              <a:rPr lang="en-US" sz="2400" i="1" dirty="0"/>
              <a:t>P(reading</a:t>
            </a:r>
            <a:r>
              <a:rPr lang="en-US" sz="2400" dirty="0"/>
              <a:t> | j</a:t>
            </a:r>
            <a:r>
              <a:rPr lang="en-US" sz="2400" i="1" dirty="0"/>
              <a:t>ohn is)</a:t>
            </a:r>
          </a:p>
          <a:p>
            <a:pPr lvl="1"/>
            <a:endParaRPr lang="en-US" dirty="0"/>
          </a:p>
          <a:p>
            <a:pPr marL="46037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02971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12901C-71D1-465E-ADEF-5C9637311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Major drawbacks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E52580-49FD-4A57-AA79-7C01EEE116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Inefficient</a:t>
            </a:r>
          </a:p>
          <a:p>
            <a:r>
              <a:rPr lang="en-US" dirty="0"/>
              <a:t>Unable to exploit sequential nature of text</a:t>
            </a:r>
          </a:p>
          <a:p>
            <a:r>
              <a:rPr lang="en-US" dirty="0"/>
              <a:t>Limited Context</a:t>
            </a:r>
          </a:p>
          <a:p>
            <a:r>
              <a:rPr lang="en-US" dirty="0"/>
              <a:t>Unidirectional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07674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FD98590-00BD-441A-9FFB-28F270098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Handling the drawbacks</a:t>
            </a:r>
          </a:p>
        </p:txBody>
      </p:sp>
    </p:spTree>
    <p:extLst>
      <p:ext uri="{BB962C8B-B14F-4D97-AF65-F5344CB8AC3E}">
        <p14:creationId xmlns:p14="http://schemas.microsoft.com/office/powerpoint/2010/main" val="33474577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91F8915-83AB-45E0-9E73-9DD85439EE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Inefficiency: Hierarchical </a:t>
            </a:r>
            <a:r>
              <a:rPr lang="en-US" dirty="0" err="1"/>
              <a:t>Softmax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B22C0EA-D615-4188-A5EE-B1025BA11A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236" y="1941513"/>
            <a:ext cx="8568191" cy="4154487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0C2FD38-2D3A-4B0F-AB23-DA25CD142CD5}"/>
              </a:ext>
            </a:extLst>
          </p:cNvPr>
          <p:cNvSpPr txBox="1"/>
          <p:nvPr/>
        </p:nvSpPr>
        <p:spPr>
          <a:xfrm>
            <a:off x="4120587" y="6244823"/>
            <a:ext cx="5208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Neural Network Lectures by Hugo </a:t>
            </a:r>
            <a:r>
              <a:rPr lang="en-IN" dirty="0" err="1"/>
              <a:t>Leorchelle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2271753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10.3073"/>
  <p:tag name="ORIGINALWIDTH" val="2284.819"/>
  <p:tag name="LATEXADDIN" val="\documentclass{article}&#10;\usepackage{amsmath,amssymb}&#10;\usepackage{xcolor}&#10;\pagestyle{empty}&#10;\begin{document}&#10;\noindent Conditional probability \\&#10;$p(w_i|w_{i-(k-1)},\ldots,w_{i-1})$ is being modeled\\&#10; with the help of neural network&#10;&#10;&#10;\end{document}"/>
  <p:tag name="IGUANATEXSIZE" val="20"/>
  <p:tag name="IGUANATEXCURSOR" val="118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6.7677"/>
  <p:tag name="ORIGINALWIDTH" val="1610.475"/>
  <p:tag name="OUTPUTTYPE" val="PNG"/>
  <p:tag name="IGUANATEXVERSION" val="159"/>
  <p:tag name="LATEXADDIN" val="\documentclass{article}&#10;\usepackage{amsmath}&#10;\pagestyle{empty}&#10;\begin{document}&#10;&#10;$$\Sigma_i \log(P(x_i|x_1,\ldots,x_{i-1});\Theta_{T})$$&#10;&#10;&#10;&#10;&#10;&#10;\end{document}"/>
  <p:tag name="IGUANATEXSIZE" val="20"/>
  <p:tag name="IGUANATEXCURSOR" val="138"/>
  <p:tag name="TRANSPARENCY" val="True"/>
  <p:tag name="FILENAME" val=""/>
  <p:tag name="LATEXENGINEID" val="1"/>
  <p:tag name="TEMPFOLDER" val=".\"/>
  <p:tag name="LATEXFORMHEIGHT" val="320"/>
  <p:tag name="LATEXFORMWIDTH" val="385"/>
  <p:tag name="LATEXFORMWRAP" val="True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11.8075"/>
  <p:tag name="ORIGINALWIDTH" val="1238.423"/>
  <p:tag name="OUTPUTTYPE" val="PNG"/>
  <p:tag name="IGUANATEXVERSION" val="159"/>
  <p:tag name="LATEXADDIN" val="\documentclass{article}&#10;\usepackage{amsmath}&#10;\pagestyle{empty}&#10;\begin{document}&#10;&#10;Target token: $x_i$&#10;&#10;Context: $x_1,\ldots,x_{i-1}$&#10;&#10;Model parameters: $\Theta_{T}$&#10;&#10;&#10;\end{document}"/>
  <p:tag name="IGUANATEXSIZE" val="20"/>
  <p:tag name="IGUANATEXCURSOR" val="163"/>
  <p:tag name="TRANSPARENCY" val="True"/>
  <p:tag name="FILENAME" val=""/>
  <p:tag name="LATEXENGINEID" val="1"/>
  <p:tag name="TEMPFOLDER" val=".\"/>
  <p:tag name="LATEXFORMHEIGHT" val="320"/>
  <p:tag name="LATEXFORMWIDTH" val="385"/>
  <p:tag name="LATEXFORMWRAP" val="True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18.5584"/>
  <p:tag name="ORIGINALWIDTH" val="3493.988"/>
  <p:tag name="OUTPUTTYPE" val="PNG"/>
  <p:tag name="IGUANATEXVERSION" val="159"/>
  <p:tag name="LATEXADDIN" val="\documentclass{article}&#10;\usepackage{amsmath}&#10;\pagestyle{empty}&#10;\begin{document}&#10;&#10;Target token: $x_i$, and $m_i \in \{0,1\}$ indicating $x_i$ is masked or not&#10;&#10;Context: $x_1,\ldots,x_{i-1},x_{i+1},\ldots,x_{n}$&#10;&#10;Model parameters: $\Theta_{T}$&#10;&#10;&#10;\end{document}"/>
  <p:tag name="IGUANATEXSIZE" val="20"/>
  <p:tag name="IGUANATEXCURSOR" val="208"/>
  <p:tag name="TRANSPARENCY" val="True"/>
  <p:tag name="FILENAME" val=""/>
  <p:tag name="LATEXENGINEID" val="1"/>
  <p:tag name="TEMPFOLDER" val=".\"/>
  <p:tag name="LATEXFORMHEIGHT" val="320"/>
  <p:tag name="LATEXFORMWIDTH" val="385"/>
  <p:tag name="LATEXFORMWRAP" val="True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5.5161"/>
  <p:tag name="ORIGINALWIDTH" val="2845.897"/>
  <p:tag name="OUTPUTTYPE" val="PNG"/>
  <p:tag name="IGUANATEXVERSION" val="159"/>
  <p:tag name="LATEXADDIN" val="\documentclass{article}&#10;\usepackage{amsmath}&#10;\pagestyle{empty}&#10;\begin{document}&#10;Training Objective: Maximize the log-likelihood, i.e.&#10;&#10;&#10;\end{document}"/>
  <p:tag name="IGUANATEXSIZE" val="20"/>
  <p:tag name="IGUANATEXCURSOR" val="135"/>
  <p:tag name="TRANSPARENCY" val="True"/>
  <p:tag name="FILENAME" val=""/>
  <p:tag name="LATEXENGINEID" val="1"/>
  <p:tag name="TEMPFOLDER" val=".\"/>
  <p:tag name="LATEXFORMHEIGHT" val="320"/>
  <p:tag name="LATEXFORMWIDTH" val="385"/>
  <p:tag name="LATEXFORMWRAP" val="True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6.7677"/>
  <p:tag name="ORIGINALWIDTH" val="2470.845"/>
  <p:tag name="OUTPUTTYPE" val="PNG"/>
  <p:tag name="IGUANATEXVERSION" val="159"/>
  <p:tag name="LATEXADDIN" val="\documentclass{article}&#10;\usepackage{amsmath}&#10;\pagestyle{empty}&#10;\begin{document}&#10;&#10;$$\Sigma_i m_i \log(P(x_i|x_1,\ldots,x_{i-1},x_{i+1},\ldots,x_{n});\Theta_{T})$$&#10;&#10;&#10;&#10;&#10;&#10;\end{document}"/>
  <p:tag name="IGUANATEXSIZE" val="20"/>
  <p:tag name="IGUANATEXCURSOR" val="146"/>
  <p:tag name="TRANSPARENCY" val="True"/>
  <p:tag name="FILENAME" val=""/>
  <p:tag name="LATEXENGINEID" val="1"/>
  <p:tag name="TEMPFOLDER" val=".\"/>
  <p:tag name="LATEXFORMHEIGHT" val="320"/>
  <p:tag name="LATEXFORMWIDTH" val="385"/>
  <p:tag name="LATEXFORMWRAP" val="True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16.3081"/>
  <p:tag name="ORIGINALWIDTH" val="2805.392"/>
  <p:tag name="LATEXADDIN" val="\documentclass{article}&#10;\usepackage{amsmath}&#10;\pagestyle{empty}&#10;\begin{document}&#10;&#10;Input corrupted/modified sequence: $x_1,\ldots,x_m$&#10;&#10;Output reconstructed, original sequence: $y_1,\ldots,y_m$&#10;&#10;Model parameters: $\Theta_{T}$&#10;&#10;&#10;\end{document}"/>
  <p:tag name="IGUANATEXSIZE" val="20"/>
  <p:tag name="IGUANATEXCURSOR" val="105"/>
  <p:tag name="TRANSPARENCY" val="True"/>
  <p:tag name="FILENAME" val=""/>
  <p:tag name="LATEXENGINEID" val="1"/>
  <p:tag name="TEMPFOLDER" val="c:\temp\"/>
  <p:tag name="LATEXFORMHEIGHT" val="320"/>
  <p:tag name="LATEXFORMWIDTH" val="385"/>
  <p:tag name="LATEXFORMWRAP" val="True"/>
  <p:tag name="BITMAPVECTOR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5.5161"/>
  <p:tag name="ORIGINALWIDTH" val="2845.897"/>
  <p:tag name="OUTPUTTYPE" val="PNG"/>
  <p:tag name="IGUANATEXVERSION" val="159"/>
  <p:tag name="LATEXADDIN" val="\documentclass{article}&#10;\usepackage{amsmath}&#10;\pagestyle{empty}&#10;\begin{document}&#10;Training Objective: Maximize the log-likelihood, i.e.&#10;&#10;&#10;\end{document}"/>
  <p:tag name="IGUANATEXSIZE" val="20"/>
  <p:tag name="IGUANATEXCURSOR" val="135"/>
  <p:tag name="TRANSPARENCY" val="True"/>
  <p:tag name="FILENAME" val=""/>
  <p:tag name="LATEXENGINEID" val="1"/>
  <p:tag name="TEMPFOLDER" val=".\"/>
  <p:tag name="LATEXFORMHEIGHT" val="320"/>
  <p:tag name="LATEXFORMWIDTH" val="385"/>
  <p:tag name="LATEXFORMWRAP" val="True"/>
  <p:tag name="BITMAPVECTOR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6.7677"/>
  <p:tag name="ORIGINALWIDTH" val="1795.751"/>
  <p:tag name="OUTPUTTYPE" val="PNG"/>
  <p:tag name="IGUANATEXVERSION" val="159"/>
  <p:tag name="LATEXADDIN" val="\documentclass{article}&#10;\usepackage{amsmath}&#10;\pagestyle{empty}&#10;\begin{document}&#10;&#10;$$\log(P(y_1,\ldots,y_n|x_1,\ldots,x_m);\Theta_{T})$$&#10;&#10;&#10;&#10;\end{document}"/>
  <p:tag name="IGUANATEXSIZE" val="20"/>
  <p:tag name="IGUANATEXCURSOR" val="135"/>
  <p:tag name="TRANSPARENCY" val="True"/>
  <p:tag name="FILENAME" val=""/>
  <p:tag name="LATEXENGINEID" val="1"/>
  <p:tag name="TEMPFOLDER" val=".\"/>
  <p:tag name="LATEXFORMHEIGHT" val="320"/>
  <p:tag name="LATEXFORMWIDTH" val="385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08.0569"/>
  <p:tag name="ORIGINALWIDTH" val="4029.562"/>
  <p:tag name="LATEXADDIN" val="\documentclass{article}&#10;\usepackage{amsmath,amssymb}&#10;\usepackage{xcolor}&#10;\pagestyle{empty}&#10;\begin{document}&#10;&#10;\begin{multline*}&#10;   \Sigma ((\log p(w_i|w_1,\ldots,w_{i-1};\theta_i,\overrightarrow{\theta_{LSTM}};\theta_s) \\&#10;+ (\log p(w_i|w_{i+1},\ldots,w_n;\theta_i,\overleftarrow{\theta_{LSTM}};\theta_s))&#10;\end{multline*}&#10;&#10;&#10;&#10;&#10;\end{document}"/>
  <p:tag name="IGUANATEXSIZE" val="20"/>
  <p:tag name="IGUANATEXCURSOR" val="304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5174"/>
  <p:tag name="ORIGINALWIDTH" val="1089.902"/>
  <p:tag name="LATEXADDIN" val="\documentclass{article}&#10;\usepackage{amsmath,amssymb}&#10;\usepackage{xcolor}&#10;\pagestyle{empty}&#10;\begin{document}&#10;&#10;Forward LM (LTR):&#10;&#10;&#10;\end{document}"/>
  <p:tag name="IGUANATEXSIZE" val="20"/>
  <p:tag name="IGUANATEXCURSOR" val="127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4.0242"/>
  <p:tag name="ORIGINALWIDTH" val="2080.04"/>
  <p:tag name="LATEXADDIN" val="\documentclass{article}&#10;\usepackage{amsmath,amssymb}&#10;\usepackage{xcolor}&#10;\pagestyle{empty}&#10;\begin{document}&#10;&#10;$$p(w_1,\ldots,w_n) = \prod p(w_i|w_1,\ldots,w_{i-1})$$&#10;&#10;&#10;&#10;\end{document}"/>
  <p:tag name="IGUANATEXSIZE" val="20"/>
  <p:tag name="IGUANATEXCURSOR" val="165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5174"/>
  <p:tag name="ORIGINALWIDTH" val="1176.164"/>
  <p:tag name="LATEXADDIN" val="\documentclass{article}&#10;\usepackage{amsmath,amssymb}&#10;\usepackage{xcolor}&#10;\pagestyle{empty}&#10;\begin{document}&#10;&#10;Backward LM (RTL):&#10;&#10;&#10;\end{document}"/>
  <p:tag name="IGUANATEXSIZE" val="20"/>
  <p:tag name="IGUANATEXCURSOR" val="123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4.0242"/>
  <p:tag name="ORIGINALWIDTH" val="2091.292"/>
  <p:tag name="LATEXADDIN" val="\documentclass{article}&#10;\usepackage{amsmath,amssymb}&#10;\usepackage{xcolor}&#10;\pagestyle{empty}&#10;\begin{document}&#10;&#10;$$p(w_1,\ldots,w_n) = \prod p(w_i|w_{i+1},\ldots,w_n)$$&#10;&#10;&#10;&#10;\end{document}"/>
  <p:tag name="IGUANATEXSIZE" val="20"/>
  <p:tag name="IGUANATEXCURSOR" val="161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.2658"/>
  <p:tag name="ORIGINALWIDTH" val="1044.896"/>
  <p:tag name="LATEXADDIN" val="\documentclass{article}&#10;\usepackage{amsmath,amssymb}&#10;\usepackage{xcolor}&#10;\pagestyle{empty}&#10;\begin{document}&#10;&#10;Training Objective:&#10;&#10;&#10;\end{document}"/>
  <p:tag name="IGUANATEXSIZE" val="20"/>
  <p:tag name="IGUANATEXCURSOR" val="128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26244"/>
  <p:tag name="ORIGINALWIDTH" val="1473.206"/>
  <p:tag name="LATEXADDIN" val="\documentclass{article}&#10;\usepackage{amsmath,amssymb}&#10;\usepackage{xcolor}&#10;\pagestyle{empty}&#10;\begin{document}&#10;&#10;Maximize Joint Likelihood:&#10;&#10;&#10;\end{document}"/>
  <p:tag name="IGUANATEXSIZE" val="20"/>
  <p:tag name="IGUANATEXCURSOR" val="134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5.5161"/>
  <p:tag name="ORIGINALWIDTH" val="2845.897"/>
  <p:tag name="OUTPUTTYPE" val="PNG"/>
  <p:tag name="IGUANATEXVERSION" val="159"/>
  <p:tag name="LATEXADDIN" val="\documentclass{article}&#10;\usepackage{amsmath}&#10;\pagestyle{empty}&#10;\begin{document}&#10;Training Objective: Maximize the log-likelihood, i.e.&#10;&#10;&#10;\end{document}"/>
  <p:tag name="IGUANATEXSIZE" val="20"/>
  <p:tag name="IGUANATEXCURSOR" val="135"/>
  <p:tag name="TRANSPARENCY" val="True"/>
  <p:tag name="FILENAME" val=""/>
  <p:tag name="LATEXENGINEID" val="1"/>
  <p:tag name="TEMPFOLDER" val=".\"/>
  <p:tag name="LATEXFORMHEIGHT" val="320"/>
  <p:tag name="LATEXFORMWIDTH" val="385"/>
  <p:tag name="LATEXFORMWRAP" val="True"/>
  <p:tag name="BITMAPVECTOR" val="0"/>
</p:tagLst>
</file>

<file path=ppt/theme/theme1.xml><?xml version="1.0" encoding="utf-8"?>
<a:theme xmlns:a="http://schemas.openxmlformats.org/drawingml/2006/main" name="Basis">
  <a:themeElements>
    <a:clrScheme name="Red">
      <a:dk1>
        <a:sysClr val="windowText" lastClr="000000"/>
      </a:dk1>
      <a:lt1>
        <a:sysClr val="window" lastClr="FFFFFF"/>
      </a:lt1>
      <a:dk2>
        <a:srgbClr val="323232"/>
      </a:dk2>
      <a:lt2>
        <a:srgbClr val="E5C243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Basis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sis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90E45F77-AEFC-46EF-A7C1-5B338C297B0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5541</TotalTime>
  <Words>949</Words>
  <Application>Microsoft Office PowerPoint</Application>
  <PresentationFormat>Widescreen</PresentationFormat>
  <Paragraphs>149</Paragraphs>
  <Slides>45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0" baseType="lpstr">
      <vt:lpstr>Arial</vt:lpstr>
      <vt:lpstr>Calibri</vt:lpstr>
      <vt:lpstr>Corbel</vt:lpstr>
      <vt:lpstr>Wingdings</vt:lpstr>
      <vt:lpstr>Basis</vt:lpstr>
      <vt:lpstr>PowerPoint Presentation</vt:lpstr>
      <vt:lpstr>Objective</vt:lpstr>
      <vt:lpstr>Neural Language Model</vt:lpstr>
      <vt:lpstr>Feed-Forward Neural Language Model</vt:lpstr>
      <vt:lpstr>Advantages over statistical n-gram models</vt:lpstr>
      <vt:lpstr>Advantages over statistical n-gram models</vt:lpstr>
      <vt:lpstr>Major drawbacks</vt:lpstr>
      <vt:lpstr>Handling the drawbacks</vt:lpstr>
      <vt:lpstr>Inefficiency: Hierarchical Softmax</vt:lpstr>
      <vt:lpstr>Limited Context and Sequential Nature: RNN-LM</vt:lpstr>
      <vt:lpstr>Unidirectional: ELMo</vt:lpstr>
      <vt:lpstr>Unidirectional: ELMo</vt:lpstr>
      <vt:lpstr>Issues with RNN-based LMs</vt:lpstr>
      <vt:lpstr>Transformer-based LM</vt:lpstr>
      <vt:lpstr>Vanilla Transformer Language Model</vt:lpstr>
      <vt:lpstr>Three Paradigms</vt:lpstr>
      <vt:lpstr>Paradigm</vt:lpstr>
      <vt:lpstr>Three classes of Pre-trained LM (PLMs)</vt:lpstr>
      <vt:lpstr>Three Types of Training Objectives</vt:lpstr>
      <vt:lpstr>Autoregressive Language Models</vt:lpstr>
      <vt:lpstr>Autoregressive Language Models</vt:lpstr>
      <vt:lpstr>Autoregressive Language Models</vt:lpstr>
      <vt:lpstr>Masked Language Model</vt:lpstr>
      <vt:lpstr>Masked Language Model</vt:lpstr>
      <vt:lpstr>Masked Language Model</vt:lpstr>
      <vt:lpstr>Encoder-Decoder Models</vt:lpstr>
      <vt:lpstr>Encoder-Decoder Models</vt:lpstr>
      <vt:lpstr>Encoder-Decoder Model</vt:lpstr>
      <vt:lpstr>Important aspects about pre-training corpora</vt:lpstr>
      <vt:lpstr>Pre-training corpora of a few LMs</vt:lpstr>
      <vt:lpstr>Pre-trained LMs on specific domain</vt:lpstr>
      <vt:lpstr>Pre-trained LMs on different languages</vt:lpstr>
      <vt:lpstr>Fine-Tuning</vt:lpstr>
      <vt:lpstr>Paradigm</vt:lpstr>
      <vt:lpstr>What is prompting?</vt:lpstr>
      <vt:lpstr>Advantages</vt:lpstr>
      <vt:lpstr>Main Prompt-based approaches</vt:lpstr>
      <vt:lpstr>Instruction based prompting</vt:lpstr>
      <vt:lpstr>Template based prompting</vt:lpstr>
      <vt:lpstr>Paradigm</vt:lpstr>
      <vt:lpstr>PowerPoint Presentation</vt:lpstr>
      <vt:lpstr>PowerPoint Presentation</vt:lpstr>
      <vt:lpstr>Summary of Paradigm Shifts</vt:lpstr>
      <vt:lpstr>References</vt:lpstr>
      <vt:lpstr>Thanks! Question and Comments!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CS565: Intelligent Systems and Interfaces</dc:title>
  <dc:creator>Ashish Anand</dc:creator>
  <cp:lastModifiedBy>Chiranjib Sur</cp:lastModifiedBy>
  <cp:revision>727</cp:revision>
  <dcterms:created xsi:type="dcterms:W3CDTF">2016-01-08T05:23:40Z</dcterms:created>
  <dcterms:modified xsi:type="dcterms:W3CDTF">2025-01-10T04:13:49Z</dcterms:modified>
</cp:coreProperties>
</file>